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85" r:id="rId5"/>
    <p:sldId id="289" r:id="rId6"/>
    <p:sldId id="290" r:id="rId7"/>
    <p:sldId id="286" r:id="rId8"/>
    <p:sldId id="287" r:id="rId9"/>
    <p:sldId id="291" r:id="rId10"/>
    <p:sldId id="288" r:id="rId11"/>
  </p:sldIdLst>
  <p:sldSz cx="12192000" cy="6858000"/>
  <p:notesSz cx="6858000" cy="9144000"/>
  <p:custDataLst>
    <p:tags r:id="rId1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B0E39284-FCA1-4DB3-A39D-F73587F7E4EF}">
          <p14:sldIdLst>
            <p14:sldId id="285"/>
            <p14:sldId id="289"/>
            <p14:sldId id="290"/>
            <p14:sldId id="286"/>
            <p14:sldId id="287"/>
            <p14:sldId id="291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07" userDrawn="1">
          <p15:clr>
            <a:srgbClr val="A4A3A4"/>
          </p15:clr>
        </p15:guide>
        <p15:guide id="3" orient="horz" pos="3758" userDrawn="1">
          <p15:clr>
            <a:srgbClr val="A4A3A4"/>
          </p15:clr>
        </p15:guide>
        <p15:guide id="4" orient="horz" pos="4227" userDrawn="1">
          <p15:clr>
            <a:srgbClr val="A4A3A4"/>
          </p15:clr>
        </p15:guide>
        <p15:guide id="5" orient="horz" pos="289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93" userDrawn="1">
          <p15:clr>
            <a:srgbClr val="A4A3A4"/>
          </p15:clr>
        </p15:guide>
        <p15:guide id="8" pos="387" userDrawn="1">
          <p15:clr>
            <a:srgbClr val="A4A3A4"/>
          </p15:clr>
        </p15:guide>
        <p15:guide id="9" pos="7315" userDrawn="1">
          <p15:clr>
            <a:srgbClr val="A4A3A4"/>
          </p15:clr>
        </p15:guide>
        <p15:guide id="10" orient="horz" pos="3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786" autoAdjust="0"/>
  </p:normalViewPr>
  <p:slideViewPr>
    <p:cSldViewPr>
      <p:cViewPr varScale="1">
        <p:scale>
          <a:sx n="118" d="100"/>
          <a:sy n="118" d="100"/>
        </p:scale>
        <p:origin x="272" y="72"/>
      </p:cViewPr>
      <p:guideLst>
        <p:guide orient="horz" pos="2160"/>
        <p:guide orient="horz" pos="907"/>
        <p:guide orient="horz" pos="3758"/>
        <p:guide orient="horz" pos="4227"/>
        <p:guide orient="horz" pos="289"/>
        <p:guide pos="3840"/>
        <p:guide pos="393"/>
        <p:guide pos="387"/>
        <p:guide pos="7315"/>
        <p:guide orient="horz" pos="36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F73C6-E6BF-46CF-B34D-7A5C8688DBEE}" type="datetimeFigureOut">
              <a:rPr lang="sv-SE" smtClean="0"/>
              <a:t>2023-11-13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8F730-40FB-45F5-B014-CB7ED569AE3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71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A4C71-A269-4800-8AF1-44182FA23438}" type="datetimeFigureOut">
              <a:rPr lang="sv-SE" smtClean="0"/>
              <a:t>2023-11-13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3758-4B63-40D7-B26B-F67CE25F1C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77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vit logo för mörk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ogo Stockholms Stad"/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12288688" y="39970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143176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höger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09600" y="1440000"/>
            <a:ext cx="5184000" cy="3960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684" y="1440000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684" y="5446800"/>
            <a:ext cx="5472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textruta 10"/>
          <p:cNvSpPr txBox="1"/>
          <p:nvPr userDrawn="1"/>
        </p:nvSpPr>
        <p:spPr>
          <a:xfrm>
            <a:off x="12288688" y="2348880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8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vänster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8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398400" y="1439863"/>
            <a:ext cx="5184000" cy="3960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2" y="5446800"/>
            <a:ext cx="5472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textruta 13"/>
          <p:cNvSpPr txBox="1"/>
          <p:nvPr userDrawn="1"/>
        </p:nvSpPr>
        <p:spPr>
          <a:xfrm>
            <a:off x="12288688" y="2348880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8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bred och text höger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7680000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8496000" y="1440000"/>
            <a:ext cx="3086400" cy="429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733256"/>
            <a:ext cx="7680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textruta 14"/>
          <p:cNvSpPr txBox="1"/>
          <p:nvPr userDrawn="1"/>
        </p:nvSpPr>
        <p:spPr>
          <a:xfrm>
            <a:off x="12288688" y="2348880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10959008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3" y="5733256"/>
            <a:ext cx="10958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textruta 10"/>
          <p:cNvSpPr txBox="1"/>
          <p:nvPr userDrawn="1"/>
        </p:nvSpPr>
        <p:spPr>
          <a:xfrm>
            <a:off x="12288688" y="2348880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25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84784"/>
            <a:ext cx="5184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4"/>
            <a:ext cx="5184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398400" y="1484784"/>
            <a:ext cx="5184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398400" y="2174874"/>
            <a:ext cx="5184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670192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6398400" y="5670192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3460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146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7948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7" name="Bildobjekt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6125548"/>
            <a:ext cx="1367161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99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59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Ros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8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svart logo för ljus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ogo Stockholms Stad"/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sp>
        <p:nvSpPr>
          <p:cNvPr id="7" name="textruta 6"/>
          <p:cNvSpPr txBox="1"/>
          <p:nvPr userDrawn="1"/>
        </p:nvSpPr>
        <p:spPr>
          <a:xfrm>
            <a:off x="12288688" y="39970"/>
            <a:ext cx="15841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96334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6" name="Bildobjekt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6125548"/>
            <a:ext cx="13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3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 -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048" y="1524198"/>
            <a:ext cx="4565904" cy="4565904"/>
          </a:xfrm>
          <a:prstGeom prst="rect">
            <a:avLst/>
          </a:prstGeom>
        </p:spPr>
      </p:pic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485654" y="328498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021310" y="340877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3990914" y="310496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4485654" y="222457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865745" y="258461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 Placehold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5234737" y="295178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5414757" y="170043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5518300" y="220843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5710105" y="271167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6384032" y="170080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6312024" y="220486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6132004" y="270892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6592438" y="296357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6960904" y="258461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7329365" y="222457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9" hasCustomPrompt="1"/>
          </p:nvPr>
        </p:nvSpPr>
        <p:spPr>
          <a:xfrm>
            <a:off x="6816080" y="3422561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7329365" y="328498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1" hasCustomPrompt="1"/>
          </p:nvPr>
        </p:nvSpPr>
        <p:spPr>
          <a:xfrm>
            <a:off x="7825760" y="314359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6816080" y="383411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7341521" y="397731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7849948" y="407707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6577047" y="429734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36" hasCustomPrompt="1"/>
          </p:nvPr>
        </p:nvSpPr>
        <p:spPr>
          <a:xfrm>
            <a:off x="6952478" y="465738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37" hasCustomPrompt="1"/>
          </p:nvPr>
        </p:nvSpPr>
        <p:spPr>
          <a:xfrm>
            <a:off x="7334461" y="502420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38" hasCustomPrompt="1"/>
          </p:nvPr>
        </p:nvSpPr>
        <p:spPr>
          <a:xfrm>
            <a:off x="6132004" y="452684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 Placeholder 23"/>
          <p:cNvSpPr>
            <a:spLocks noGrp="1"/>
          </p:cNvSpPr>
          <p:nvPr>
            <p:ph type="body" sz="quarter" idx="39" hasCustomPrompt="1"/>
          </p:nvPr>
        </p:nvSpPr>
        <p:spPr>
          <a:xfrm>
            <a:off x="6312024" y="502420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40" hasCustomPrompt="1"/>
          </p:nvPr>
        </p:nvSpPr>
        <p:spPr>
          <a:xfrm>
            <a:off x="6456040" y="551723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 Placeholder 23"/>
          <p:cNvSpPr>
            <a:spLocks noGrp="1"/>
          </p:cNvSpPr>
          <p:nvPr>
            <p:ph type="body" sz="quarter" idx="41" hasCustomPrompt="1"/>
          </p:nvPr>
        </p:nvSpPr>
        <p:spPr>
          <a:xfrm>
            <a:off x="5021344" y="384308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42" hasCustomPrompt="1"/>
          </p:nvPr>
        </p:nvSpPr>
        <p:spPr>
          <a:xfrm>
            <a:off x="4505705" y="401413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 Placeholder 23"/>
          <p:cNvSpPr>
            <a:spLocks noGrp="1"/>
          </p:cNvSpPr>
          <p:nvPr>
            <p:ph type="body" sz="quarter" idx="43" hasCustomPrompt="1"/>
          </p:nvPr>
        </p:nvSpPr>
        <p:spPr>
          <a:xfrm>
            <a:off x="3989259" y="412435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44" hasCustomPrompt="1"/>
          </p:nvPr>
        </p:nvSpPr>
        <p:spPr>
          <a:xfrm>
            <a:off x="5258440" y="429062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45" hasCustomPrompt="1"/>
          </p:nvPr>
        </p:nvSpPr>
        <p:spPr>
          <a:xfrm>
            <a:off x="4874697" y="465738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46" hasCustomPrompt="1"/>
          </p:nvPr>
        </p:nvSpPr>
        <p:spPr>
          <a:xfrm>
            <a:off x="4515771" y="502420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47" hasCustomPrompt="1"/>
          </p:nvPr>
        </p:nvSpPr>
        <p:spPr>
          <a:xfrm>
            <a:off x="5689264" y="455437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 Placeholder 23"/>
          <p:cNvSpPr>
            <a:spLocks noGrp="1"/>
          </p:cNvSpPr>
          <p:nvPr>
            <p:ph type="body" sz="quarter" idx="48" hasCustomPrompt="1"/>
          </p:nvPr>
        </p:nvSpPr>
        <p:spPr>
          <a:xfrm>
            <a:off x="5584938" y="503276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 Placeholder 23"/>
          <p:cNvSpPr>
            <a:spLocks noGrp="1"/>
          </p:cNvSpPr>
          <p:nvPr>
            <p:ph type="body" sz="quarter" idx="49" hasCustomPrompt="1"/>
          </p:nvPr>
        </p:nvSpPr>
        <p:spPr>
          <a:xfrm>
            <a:off x="5437033" y="559296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7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 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854" y="1523198"/>
            <a:ext cx="4570098" cy="45700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485654" y="328749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021310" y="341129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3990914" y="310747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4485654" y="222708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865745" y="258712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5234737" y="295429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20" hasCustomPrompt="1"/>
          </p:nvPr>
        </p:nvSpPr>
        <p:spPr>
          <a:xfrm>
            <a:off x="5414757" y="170294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5518300" y="221094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5710105" y="271419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6384032" y="170332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6312024" y="220737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6132004" y="271143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6592438" y="296609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6960904" y="258712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7329365" y="222708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9" hasCustomPrompt="1"/>
          </p:nvPr>
        </p:nvSpPr>
        <p:spPr>
          <a:xfrm>
            <a:off x="6816080" y="3425075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7329365" y="3287498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1" hasCustomPrompt="1"/>
          </p:nvPr>
        </p:nvSpPr>
        <p:spPr>
          <a:xfrm>
            <a:off x="7825760" y="314611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6816080" y="383662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7341521" y="3979830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7849948" y="407958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35" hasCustomPrompt="1"/>
          </p:nvPr>
        </p:nvSpPr>
        <p:spPr>
          <a:xfrm>
            <a:off x="6577047" y="429986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36" hasCustomPrompt="1"/>
          </p:nvPr>
        </p:nvSpPr>
        <p:spPr>
          <a:xfrm>
            <a:off x="6952478" y="465990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37" hasCustomPrompt="1"/>
          </p:nvPr>
        </p:nvSpPr>
        <p:spPr>
          <a:xfrm>
            <a:off x="7334461" y="502672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38" hasCustomPrompt="1"/>
          </p:nvPr>
        </p:nvSpPr>
        <p:spPr>
          <a:xfrm>
            <a:off x="6132004" y="452935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39" hasCustomPrompt="1"/>
          </p:nvPr>
        </p:nvSpPr>
        <p:spPr>
          <a:xfrm>
            <a:off x="6312024" y="502672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40" hasCustomPrompt="1"/>
          </p:nvPr>
        </p:nvSpPr>
        <p:spPr>
          <a:xfrm>
            <a:off x="6456040" y="5519746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41" hasCustomPrompt="1"/>
          </p:nvPr>
        </p:nvSpPr>
        <p:spPr>
          <a:xfrm>
            <a:off x="5021344" y="3845603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42" hasCustomPrompt="1"/>
          </p:nvPr>
        </p:nvSpPr>
        <p:spPr>
          <a:xfrm>
            <a:off x="4505705" y="4016647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43" hasCustomPrompt="1"/>
          </p:nvPr>
        </p:nvSpPr>
        <p:spPr>
          <a:xfrm>
            <a:off x="3989259" y="4126869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 Placeholder 23"/>
          <p:cNvSpPr>
            <a:spLocks noGrp="1"/>
          </p:cNvSpPr>
          <p:nvPr>
            <p:ph type="body" sz="quarter" idx="44" hasCustomPrompt="1"/>
          </p:nvPr>
        </p:nvSpPr>
        <p:spPr>
          <a:xfrm>
            <a:off x="5258440" y="429313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45" hasCustomPrompt="1"/>
          </p:nvPr>
        </p:nvSpPr>
        <p:spPr>
          <a:xfrm>
            <a:off x="4874697" y="465990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 Placeholder 23"/>
          <p:cNvSpPr>
            <a:spLocks noGrp="1"/>
          </p:cNvSpPr>
          <p:nvPr>
            <p:ph type="body" sz="quarter" idx="46" hasCustomPrompt="1"/>
          </p:nvPr>
        </p:nvSpPr>
        <p:spPr>
          <a:xfrm>
            <a:off x="4515771" y="502672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 Placeholder 23"/>
          <p:cNvSpPr>
            <a:spLocks noGrp="1"/>
          </p:cNvSpPr>
          <p:nvPr>
            <p:ph type="body" sz="quarter" idx="47" hasCustomPrompt="1"/>
          </p:nvPr>
        </p:nvSpPr>
        <p:spPr>
          <a:xfrm>
            <a:off x="5689264" y="455689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48" hasCustomPrompt="1"/>
          </p:nvPr>
        </p:nvSpPr>
        <p:spPr>
          <a:xfrm>
            <a:off x="5584938" y="5035282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 Placeholder 23"/>
          <p:cNvSpPr>
            <a:spLocks noGrp="1"/>
          </p:cNvSpPr>
          <p:nvPr>
            <p:ph type="body" sz="quarter" idx="49" hasCustomPrompt="1"/>
          </p:nvPr>
        </p:nvSpPr>
        <p:spPr>
          <a:xfrm>
            <a:off x="5437033" y="5595474"/>
            <a:ext cx="360040" cy="3600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Lorem</a:t>
            </a:r>
            <a:r>
              <a:rPr lang="en-US" sz="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ipsum</a:t>
            </a:r>
            <a:endParaRPr lang="en-US" sz="500" dirty="0"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en-US" sz="5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20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 svart logo grå bakgrund">
    <p:bg>
      <p:bgPr>
        <a:solidFill>
          <a:srgbClr val="F5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0000"/>
            <a:ext cx="7305600" cy="175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1" name="Bildobjekt 10" descr="Logo Stockholms Stad"/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1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2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 descr="Logo Stockholms Stad"/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400" y="467862"/>
            <a:ext cx="1368000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2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1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 descr="Logo Stockholms Stad"/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5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3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4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 descr="Logo Stockholms Stad"/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6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4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5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9" name="Bildobjekt 8" descr="Logo Stockholms Stad"/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399" y="467862"/>
            <a:ext cx="1368000" cy="468276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2288688" y="448335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3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3" y="5733256"/>
            <a:ext cx="9710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772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440001"/>
            <a:ext cx="5184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06913" y="1440000"/>
            <a:ext cx="5184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2" y="5445224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6406913" y="5445224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99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186018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325501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325501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Logo Stockholms Stad"/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6125548"/>
            <a:ext cx="1367161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8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6" r:id="rId3"/>
    <p:sldLayoutId id="2147483657" r:id="rId4"/>
    <p:sldLayoutId id="2147483658" r:id="rId5"/>
    <p:sldLayoutId id="2147483659" r:id="rId6"/>
    <p:sldLayoutId id="2147483660" r:id="rId7"/>
    <p:sldLayoutId id="2147483650" r:id="rId8"/>
    <p:sldLayoutId id="2147483652" r:id="rId9"/>
    <p:sldLayoutId id="2147483664" r:id="rId10"/>
    <p:sldLayoutId id="2147483665" r:id="rId11"/>
    <p:sldLayoutId id="2147483668" r:id="rId12"/>
    <p:sldLayoutId id="2147483667" r:id="rId13"/>
    <p:sldLayoutId id="2147483653" r:id="rId14"/>
    <p:sldLayoutId id="2147483654" r:id="rId15"/>
    <p:sldLayoutId id="2147483655" r:id="rId16"/>
    <p:sldLayoutId id="2147483651" r:id="rId17"/>
    <p:sldLayoutId id="2147483661" r:id="rId18"/>
    <p:sldLayoutId id="2147483662" r:id="rId19"/>
    <p:sldLayoutId id="2147483663" r:id="rId20"/>
    <p:sldLayoutId id="2147483669" r:id="rId21"/>
    <p:sldLayoutId id="2147483670" r:id="rId2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nat.stockholm.se/PageFiles/13761/Till%c3%a4mpningsanvisningar%20till%20stadens%20riktlinje%20f%c3%b6r%20informationss%c3%a4kerhet%20(v%201%201%202022-09-07).pdf" TargetMode="External"/><Relationship Id="rId2" Type="http://schemas.openxmlformats.org/officeDocument/2006/relationships/hyperlink" Target="https://intranat.stockholm.se/PageFiles/13761/Riktlinje%20f%c3%b6r%20informationss%c3%a4kerhet.pdf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tmp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Datadelningsbedömningar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Chefspresentation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083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Övergripande syfte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1400" dirty="0"/>
              <a:t>Få kunskap om </a:t>
            </a:r>
            <a:r>
              <a:rPr lang="sv-SE" sz="1400" dirty="0" smtClean="0"/>
              <a:t>till vilka grupper vi kan göra data tillgänglig för utan </a:t>
            </a:r>
            <a:r>
              <a:rPr lang="sv-SE" sz="1400" dirty="0"/>
              <a:t>att påverkar oss eller andra markant </a:t>
            </a:r>
            <a:r>
              <a:rPr lang="sv-SE" sz="1400" dirty="0" smtClean="0"/>
              <a:t>negativt</a:t>
            </a:r>
          </a:p>
          <a:p>
            <a:pPr marL="504213" lvl="1" indent="-285750"/>
            <a:r>
              <a:rPr lang="sv-SE" sz="1400" dirty="0" smtClean="0"/>
              <a:t>Skadar det SBK:s ekonomi eller SBK:s verksamhet</a:t>
            </a:r>
          </a:p>
          <a:p>
            <a:pPr marL="504213" lvl="1" indent="-285750"/>
            <a:r>
              <a:rPr lang="sv-SE" sz="1400" dirty="0"/>
              <a:t>Skadar det andra (andra verksamheter, samhällsviktiga </a:t>
            </a:r>
            <a:r>
              <a:rPr lang="sv-SE" sz="1400" dirty="0" smtClean="0"/>
              <a:t>funktioner) </a:t>
            </a:r>
            <a:endParaRPr lang="sv-SE" sz="1400" dirty="0"/>
          </a:p>
          <a:p>
            <a:pPr marL="504213" lvl="1" indent="-285750"/>
            <a:r>
              <a:rPr lang="sv-SE" sz="1400" dirty="0" smtClean="0"/>
              <a:t>Finns det lagliga hinder (sekretesslagen, GDPR)</a:t>
            </a:r>
          </a:p>
          <a:p>
            <a:pPr marL="504213" lvl="1" indent="-285750"/>
            <a:r>
              <a:rPr lang="sv-SE" sz="1400" dirty="0" smtClean="0"/>
              <a:t>Vad händer om data kombineras med andra datamängder, skadas någon då?</a:t>
            </a:r>
            <a:endParaRPr lang="sv-SE" sz="1400" dirty="0"/>
          </a:p>
          <a:p>
            <a:pPr marL="342900" indent="-342900">
              <a:buFont typeface="+mj-lt"/>
              <a:buAutoNum type="arabicPeriod"/>
            </a:pPr>
            <a:r>
              <a:rPr lang="sv-SE" sz="1400" dirty="0"/>
              <a:t>Få kunskap om till vilka grupper vi kan göra data tillgänglig för </a:t>
            </a:r>
            <a:r>
              <a:rPr lang="sv-SE" sz="1400" dirty="0" smtClean="0"/>
              <a:t>utifrån </a:t>
            </a:r>
            <a:r>
              <a:rPr lang="sv-SE" sz="1400" dirty="0"/>
              <a:t>ett rättighets-, licens-  och </a:t>
            </a:r>
            <a:r>
              <a:rPr lang="sv-SE" sz="1400" dirty="0" smtClean="0"/>
              <a:t>upphovsrättsperspektiv</a:t>
            </a:r>
          </a:p>
          <a:p>
            <a:pPr marL="504213" lvl="1" indent="-285750"/>
            <a:r>
              <a:rPr lang="sv-SE" sz="1400" dirty="0" smtClean="0"/>
              <a:t>Är det arbetsmaterial eller på nåt annat sätt olämpligt att vi delar data</a:t>
            </a:r>
          </a:p>
          <a:p>
            <a:pPr marL="504213" lvl="1" indent="-285750"/>
            <a:r>
              <a:rPr lang="sv-SE" sz="1400" dirty="0" smtClean="0"/>
              <a:t>Finns det lagliga hinder (äganderätt, upphovsrätt)  </a:t>
            </a:r>
            <a:endParaRPr lang="sv-SE" sz="1400" dirty="0"/>
          </a:p>
          <a:p>
            <a:pPr marL="342900" indent="-342900">
              <a:buFont typeface="+mj-lt"/>
              <a:buAutoNum type="arabicPeriod"/>
            </a:pPr>
            <a:r>
              <a:rPr lang="sv-SE" sz="1400" dirty="0" smtClean="0">
                <a:solidFill>
                  <a:srgbClr val="E9500E"/>
                </a:solidFill>
              </a:rPr>
              <a:t>Utifrån detta underlag kan informationsägaren fatta informerade beslut till </a:t>
            </a:r>
            <a:r>
              <a:rPr lang="sv-SE" sz="1400" dirty="0">
                <a:solidFill>
                  <a:srgbClr val="E9500E"/>
                </a:solidFill>
              </a:rPr>
              <a:t>vilka grupper vi kan göra data tillgänglig </a:t>
            </a:r>
            <a:endParaRPr lang="sv-SE" sz="1400" dirty="0"/>
          </a:p>
          <a:p>
            <a:pPr marL="342900" indent="-342900">
              <a:buFont typeface="+mj-lt"/>
              <a:buAutoNum type="arabicPeriod"/>
            </a:pPr>
            <a:r>
              <a:rPr lang="sv-SE" sz="1400" dirty="0" smtClean="0"/>
              <a:t>Besluten ger instruktioner </a:t>
            </a:r>
            <a:r>
              <a:rPr lang="sv-SE" sz="1400" dirty="0"/>
              <a:t>till </a:t>
            </a:r>
            <a:r>
              <a:rPr lang="sv-SE" sz="1400" dirty="0" smtClean="0"/>
              <a:t>IT/GIS </a:t>
            </a:r>
            <a:r>
              <a:rPr lang="sv-SE" sz="1400" dirty="0"/>
              <a:t>som står för den tekniska aspekten av datadelningen </a:t>
            </a:r>
            <a:endParaRPr lang="sv-SE" sz="1400" dirty="0" smtClean="0"/>
          </a:p>
          <a:p>
            <a:pPr marL="504213" lvl="1" indent="-285750"/>
            <a:r>
              <a:rPr lang="sv-SE" sz="1400" dirty="0" smtClean="0"/>
              <a:t>Ska </a:t>
            </a:r>
            <a:r>
              <a:rPr lang="sv-SE" sz="1400" dirty="0"/>
              <a:t>datamängden läggs ut som fil </a:t>
            </a:r>
            <a:r>
              <a:rPr lang="sv-SE" sz="1400" dirty="0" smtClean="0"/>
              <a:t>på dataportalen?</a:t>
            </a:r>
          </a:p>
          <a:p>
            <a:pPr marL="504213" lvl="1" indent="-285750"/>
            <a:r>
              <a:rPr lang="sv-SE" sz="1400" dirty="0" smtClean="0"/>
              <a:t>Sätter rätt åtkomstrestriktioner på WMS/WFS-tjänster </a:t>
            </a:r>
            <a:endParaRPr lang="sv-SE" sz="1400" dirty="0"/>
          </a:p>
          <a:p>
            <a:pPr marL="504213" lvl="1" indent="-285750"/>
            <a:r>
              <a:rPr lang="sv-SE" sz="1400" dirty="0" smtClean="0"/>
              <a:t>Sätter rätt åtkomstrestriktioner </a:t>
            </a:r>
            <a:r>
              <a:rPr lang="sv-SE" sz="1400" dirty="0" err="1" smtClean="0"/>
              <a:t>webbGIS</a:t>
            </a:r>
            <a:r>
              <a:rPr lang="sv-SE" sz="1400" dirty="0" smtClean="0"/>
              <a:t> </a:t>
            </a:r>
          </a:p>
          <a:p>
            <a:pPr marL="601662" lvl="3" indent="0">
              <a:buNone/>
            </a:pPr>
            <a:endParaRPr lang="sv-SE" sz="1400" dirty="0" smtClean="0"/>
          </a:p>
        </p:txBody>
      </p:sp>
      <p:sp>
        <p:nvSpPr>
          <p:cNvPr id="5" name="Högerpil 4"/>
          <p:cNvSpPr/>
          <p:nvPr/>
        </p:nvSpPr>
        <p:spPr>
          <a:xfrm>
            <a:off x="155340" y="3825044"/>
            <a:ext cx="360040" cy="288032"/>
          </a:xfrm>
          <a:prstGeom prst="rightArrow">
            <a:avLst/>
          </a:prstGeom>
          <a:solidFill>
            <a:srgbClr val="E950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06818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Kort sagt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Skada inte din egen eller andras verksamheter </a:t>
            </a:r>
          </a:p>
          <a:p>
            <a:r>
              <a:rPr lang="sv-SE" dirty="0" smtClean="0"/>
              <a:t>Tillgängliggör inget du inte har rätt att tillgängliggöra </a:t>
            </a:r>
          </a:p>
          <a:p>
            <a:r>
              <a:rPr lang="sv-SE" dirty="0" smtClean="0"/>
              <a:t>Följ lagen</a:t>
            </a:r>
          </a:p>
          <a:p>
            <a:r>
              <a:rPr lang="sv-SE" dirty="0" smtClean="0"/>
              <a:t>Tänk på det allmänna säkerhetsläget (Kina, Ryssland, Nordkorea mm) vid beslutet om tillgängliggörandet av datamängder</a:t>
            </a:r>
            <a:endParaRPr lang="sv-SE" dirty="0"/>
          </a:p>
          <a:p>
            <a:r>
              <a:rPr lang="sv-SE" dirty="0" smtClean="0"/>
              <a:t>Beslutet ger IT/GIS-teamet instruktioner för den tekniska datadelningen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436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02894F-9067-4250-8603-AC1CA9F8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Avgränsning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7CC15-7625-480B-A88B-9DB81983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dirty="0" smtClean="0"/>
              <a:t>Används inte </a:t>
            </a:r>
            <a:r>
              <a:rPr lang="sv-SE" dirty="0" smtClean="0"/>
              <a:t>om det kommit </a:t>
            </a:r>
            <a:r>
              <a:rPr lang="sv-SE" dirty="0"/>
              <a:t>in en begäran enligt tryckfrihetsförordningen eller dataskyddsförordningen (GDPR</a:t>
            </a:r>
            <a:r>
              <a:rPr lang="sv-SE" dirty="0" smtClean="0"/>
              <a:t>)</a:t>
            </a:r>
          </a:p>
          <a:p>
            <a:r>
              <a:rPr lang="sv-SE" u="sng" dirty="0" smtClean="0"/>
              <a:t>Används inte </a:t>
            </a:r>
            <a:r>
              <a:rPr lang="sv-SE" dirty="0" smtClean="0"/>
              <a:t>för datamängder som kontoret säljer enligt taxan 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13830A0-1AEF-425C-8E7B-65DCD784CD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1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Enhetscheferna fattar beslut om datadelning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600" dirty="0"/>
              <a:t>Informationsägaren är enligt Stockholms stad </a:t>
            </a:r>
            <a:r>
              <a:rPr lang="sv-SE" sz="1600" i="1" dirty="0">
                <a:hlinkClick r:id="rId2"/>
              </a:rPr>
              <a:t>Riktlinje för informationssäkerhet  </a:t>
            </a:r>
            <a:r>
              <a:rPr lang="sv-SE" sz="1600" dirty="0"/>
              <a:t>stadsbyggnadsnämnden för alla datamängder som stadsbyggnadskontoret hanterar och det är förvaltningschefen som är nämndes operativa representant i linjen. Enligt </a:t>
            </a:r>
            <a:r>
              <a:rPr lang="sv-SE" sz="1600" dirty="0" smtClean="0"/>
              <a:t>stadens </a:t>
            </a:r>
            <a:r>
              <a:rPr lang="sv-SE" sz="1600" i="1" dirty="0" smtClean="0">
                <a:hlinkClick r:id="rId3"/>
              </a:rPr>
              <a:t>Tillämpningsanvisningarna </a:t>
            </a:r>
            <a:r>
              <a:rPr lang="sv-SE" sz="1600" i="1" dirty="0">
                <a:hlinkClick r:id="rId3"/>
              </a:rPr>
              <a:t>för informationssäkerhet  </a:t>
            </a:r>
            <a:r>
              <a:rPr lang="sv-SE" sz="1600" dirty="0"/>
              <a:t>följer ansvaret för informationssäkerhet och </a:t>
            </a:r>
            <a:r>
              <a:rPr lang="sv-SE" sz="1600" dirty="0" smtClean="0"/>
              <a:t>informationshantering </a:t>
            </a:r>
            <a:r>
              <a:rPr lang="sv-SE" sz="1600" dirty="0"/>
              <a:t>linjeansvaret. </a:t>
            </a:r>
            <a:endParaRPr lang="sv-SE" sz="1600" dirty="0" smtClean="0"/>
          </a:p>
          <a:p>
            <a:r>
              <a:rPr lang="sv-SE" sz="1600" dirty="0"/>
              <a:t>Enligt dokumentet </a:t>
            </a:r>
            <a:r>
              <a:rPr lang="sv-SE" sz="1600" i="1" dirty="0" smtClean="0"/>
              <a:t>Lokal </a:t>
            </a:r>
            <a:r>
              <a:rPr lang="sv-SE" sz="1600" i="1" dirty="0"/>
              <a:t>anvisning för informationssäkerhet för </a:t>
            </a:r>
            <a:r>
              <a:rPr lang="sv-SE" sz="1600" i="1" dirty="0" smtClean="0"/>
              <a:t>Stadsbyggnadskontoret</a:t>
            </a:r>
            <a:r>
              <a:rPr lang="sv-SE" sz="1600" dirty="0" smtClean="0"/>
              <a:t> </a:t>
            </a:r>
            <a:r>
              <a:rPr lang="sv-SE" sz="1600" dirty="0"/>
              <a:t>är kontorets enhetschefer informationsägarrepresentanter för de datamängder som hanteras i deras verksamhet och ansvarar därmed för den egna verksamhetens informationshantering som inkluderar </a:t>
            </a:r>
            <a:r>
              <a:rPr lang="sv-SE" sz="1600" dirty="0" smtClean="0"/>
              <a:t>beslut om delning </a:t>
            </a:r>
            <a:r>
              <a:rPr lang="sv-SE" sz="1600" dirty="0"/>
              <a:t>av data. 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387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betyder ”beslut om delning av data”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600" dirty="0" smtClean="0"/>
              <a:t>Är inte närmare reglerat </a:t>
            </a:r>
          </a:p>
          <a:p>
            <a:r>
              <a:rPr lang="sv-SE" sz="1600" dirty="0" smtClean="0"/>
              <a:t>Enhetschefen har alla friheter att besluta vad den vill för de datamängder som den är informationsägare för</a:t>
            </a:r>
          </a:p>
          <a:p>
            <a:pPr lvl="1"/>
            <a:r>
              <a:rPr lang="sv-SE" sz="1600" dirty="0" smtClean="0"/>
              <a:t>Datadelningsrutinen hjälper bara till att belysa de vanligaste frågorna som DIGG och MSB vill att man tittar på för att förhindra skador </a:t>
            </a:r>
          </a:p>
          <a:p>
            <a:pPr lvl="1"/>
            <a:r>
              <a:rPr lang="sv-SE" sz="1600" dirty="0" smtClean="0"/>
              <a:t>Alla beslut (inklusive på vilka grunder de fattas) bör dock diarieföras för att kunna spåra besluten</a:t>
            </a:r>
            <a:endParaRPr lang="sv-SE" sz="160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40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Skärmur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304" y="2954590"/>
            <a:ext cx="2120756" cy="27589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går det till utifrån ett chefsperspektiv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1" y="1440001"/>
            <a:ext cx="4586299" cy="429405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1400" dirty="0" smtClean="0"/>
              <a:t>Enhetschefen utses av förvaltningschefen som informationsägare för de datamängder som hanteras av den egna enheten (föregås ofta av en viss diskussion på kontoret av vem som är informationsägare för vad)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 smtClean="0"/>
              <a:t>En medarbetare utses till informationsförvaltare för datamängden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 smtClean="0"/>
              <a:t>Informationsförvaltaren tar med hjälp av datasamordnaren (del av GIS på SBK) fram ett förslag till beslut för varje datamängd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 smtClean="0"/>
              <a:t>Datasamordnare förbereder en översikt över alla förslag till beslut och informerar enhetschefen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400" dirty="0" smtClean="0"/>
              <a:t>Efter ”</a:t>
            </a:r>
            <a:r>
              <a:rPr lang="sv-SE" sz="1400" dirty="0" err="1" smtClean="0"/>
              <a:t>massgodkännade</a:t>
            </a:r>
            <a:r>
              <a:rPr lang="sv-SE" sz="1400" dirty="0" smtClean="0"/>
              <a:t>” av besluten diarieför datasamordnaren besluten i Public 360 </a:t>
            </a:r>
          </a:p>
          <a:p>
            <a:pPr lvl="1"/>
            <a:r>
              <a:rPr lang="sv-SE" sz="1400" dirty="0" smtClean="0"/>
              <a:t>Ett </a:t>
            </a:r>
            <a:r>
              <a:rPr lang="sv-SE" sz="1400" dirty="0"/>
              <a:t>per datamängd, behöver ej signeras  </a:t>
            </a:r>
            <a:endParaRPr lang="sv-SE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sv-SE" sz="1400" dirty="0" smtClean="0"/>
              <a:t>Datasamordnaren ordnar med IT och GIS så att data blir tillgängliggjort för rätt grupper enligt beslutet </a:t>
            </a:r>
            <a:endParaRPr lang="sv-SE" sz="1400" dirty="0"/>
          </a:p>
        </p:txBody>
      </p:sp>
      <p:pic>
        <p:nvPicPr>
          <p:cNvPr id="8" name="Bildobjekt 7" descr="Skärmurklip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082" y="2278009"/>
            <a:ext cx="2307426" cy="29776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Bildobjekt 6" descr="Skärmurklip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284" y="2006419"/>
            <a:ext cx="2342398" cy="3056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Bildobjekt 5" descr="Skärmurklipp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694"/>
          <a:stretch/>
        </p:blipFill>
        <p:spPr>
          <a:xfrm>
            <a:off x="8112224" y="1355527"/>
            <a:ext cx="2429627" cy="3113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Bildobjekt 4" descr="Skärmurklipp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386" y="1305581"/>
            <a:ext cx="3848654" cy="49869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76802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167aa371da62cb12a661987a1bf5f35ea9b41"/>
</p:tagLst>
</file>

<file path=ppt/theme/theme1.xml><?xml version="1.0" encoding="utf-8"?>
<a:theme xmlns:a="http://schemas.openxmlformats.org/drawingml/2006/main" name="Sthlm Presentation bred skärm">
  <a:themeElements>
    <a:clrScheme name="Stockholm stad NY">
      <a:dk1>
        <a:srgbClr val="000000"/>
      </a:dk1>
      <a:lt1>
        <a:srgbClr val="FFFFFF"/>
      </a:lt1>
      <a:dk2>
        <a:srgbClr val="888B8D"/>
      </a:dk2>
      <a:lt2>
        <a:srgbClr val="EDEAE4"/>
      </a:lt2>
      <a:accent1>
        <a:srgbClr val="E5006C"/>
      </a:accent1>
      <a:accent2>
        <a:srgbClr val="009991"/>
      </a:accent2>
      <a:accent3>
        <a:srgbClr val="E9500E"/>
      </a:accent3>
      <a:accent4>
        <a:srgbClr val="76368C"/>
      </a:accent4>
      <a:accent5>
        <a:srgbClr val="007FC8"/>
      </a:accent5>
      <a:accent6>
        <a:srgbClr val="FCBF0A"/>
      </a:accent6>
      <a:hlink>
        <a:srgbClr val="007FC8"/>
      </a:hlink>
      <a:folHlink>
        <a:srgbClr val="76368C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Accent Mörkgul">
      <a:srgbClr val="E29900"/>
    </a:custClr>
    <a:custClr name="Accent Mörkblå">
      <a:srgbClr val="004976"/>
    </a:custClr>
    <a:custClr name="Accent mörkrosa">
      <a:srgbClr val="890C58"/>
    </a:custClr>
    <a:custClr name="Accent Mörkgrön">
      <a:srgbClr val="00594F"/>
    </a:custClr>
    <a:custClr name="Accent mörkorange">
      <a:srgbClr val="B92F00"/>
    </a:custClr>
    <a:custClr name="Accent mörklila">
      <a:srgbClr val="470A68"/>
    </a:custClr>
    <a:custClr name="Accent mörk Svart">
      <a:srgbClr val="000000"/>
    </a:custClr>
    <a:custClr>
      <a:srgbClr val="FFFFFF"/>
    </a:custClr>
    <a:custClr>
      <a:srgbClr val="FFFFFF"/>
    </a:custClr>
    <a:custClr>
      <a:srgbClr val="FFFFFF"/>
    </a:custClr>
    <a:custClr name="Primärgul">
      <a:srgbClr val="FCBF0A"/>
    </a:custClr>
    <a:custClr name="Primärblå">
      <a:srgbClr val="007FC8"/>
    </a:custClr>
    <a:custClr name="Primärrosa">
      <a:srgbClr val="E5006C"/>
    </a:custClr>
    <a:custClr name="Primärgrön">
      <a:srgbClr val="009991"/>
    </a:custClr>
    <a:custClr name="Primärorange">
      <a:srgbClr val="E9500E"/>
    </a:custClr>
    <a:custClr name="Primärlila">
      <a:srgbClr val="76368C"/>
    </a:custClr>
    <a:custClr name="Primär Grå">
      <a:srgbClr val="888B8D"/>
    </a:custClr>
    <a:custClr>
      <a:srgbClr val="FFFFFF"/>
    </a:custClr>
    <a:custClr>
      <a:srgbClr val="FFFFFF"/>
    </a:custClr>
    <a:custClr>
      <a:srgbClr val="FFFFFF"/>
    </a:custClr>
    <a:custClr name="Sekundär Gul">
      <a:srgbClr val="FFEAAD"/>
    </a:custClr>
    <a:custClr name="Sekundär blå">
      <a:srgbClr val="A3C9EC"/>
    </a:custClr>
    <a:custClr name="Sekundär Rosa">
      <a:srgbClr val="F3A0BA"/>
    </a:custClr>
    <a:custClr name="Sekundär grön">
      <a:srgbClr val="AAD9D6"/>
    </a:custClr>
    <a:custClr name="Sekundär Orange">
      <a:srgbClr val="F9BF9C"/>
    </a:custClr>
    <a:custClr name="Sekundär Lila">
      <a:srgbClr val="C5B4D9"/>
    </a:custClr>
    <a:custClr name="Sekundär grå">
      <a:srgbClr val="EDEAE4"/>
    </a:custClr>
    <a:custClr>
      <a:srgbClr val="FFFFFF"/>
    </a:custClr>
    <a:custClr>
      <a:srgbClr val="FFFFFF"/>
    </a:custClr>
    <a:custClr>
      <a:srgbClr val="FFFFFF"/>
    </a:custClr>
    <a:custClr name="Accent Ljusgul">
      <a:srgbClr val="FFF7E1"/>
    </a:custClr>
    <a:custClr name="Accent ljusblå">
      <a:srgbClr val="DDE9F8"/>
    </a:custClr>
    <a:custClr name="Accent ljusrosa">
      <a:srgbClr val="FCE3EB"/>
    </a:custClr>
    <a:custClr name="Accent ljusgrön">
      <a:srgbClr val="E1F1EF"/>
    </a:custClr>
    <a:custClr name="Accent ljusorange">
      <a:srgbClr val="FDE6D8"/>
    </a:custClr>
    <a:custClr name="Accent ljuslila">
      <a:srgbClr val="E8DFF0"/>
    </a:custClr>
    <a:custClr name="Accent Ljusgrå">
      <a:srgbClr val="F4F3EF"/>
    </a:custClr>
  </a:custClrLst>
  <a:extLst>
    <a:ext uri="{05A4C25C-085E-4340-85A3-A5531E510DB2}">
      <thm15:themeFamily xmlns:thm15="http://schemas.microsoft.com/office/thememl/2012/main" name="Sthlm Presentation bred skärm.potx" id="{19751043-DFFA-4F23-999B-0EBAB7B8E981}" vid="{0C650E62-02BA-4761-A4C7-E19C226E0AC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A0299D368ACA428DE45805B27EF004" ma:contentTypeVersion="1" ma:contentTypeDescription="Skapa ett nytt dokument." ma:contentTypeScope="" ma:versionID="2316231d4995968308602807ac946bde">
  <xsd:schema xmlns:xsd="http://www.w3.org/2001/XMLSchema" xmlns:xs="http://www.w3.org/2001/XMLSchema" xmlns:p="http://schemas.microsoft.com/office/2006/metadata/properties" xmlns:ns2="fca0576e-2b80-488b-a2a6-2ed147509b27" targetNamespace="http://schemas.microsoft.com/office/2006/metadata/properties" ma:root="true" ma:fieldsID="ee73574599b4d1291ce43afd0c7cbe9d" ns2:_="">
    <xsd:import namespace="fca0576e-2b80-488b-a2a6-2ed147509b2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a0576e-2b80-488b-a2a6-2ed147509b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A103F4-CC3A-4E62-9EEE-D43CDDFA4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a0576e-2b80-488b-a2a6-2ed147509b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7864C1-A685-4B8D-82ED-F83EF76A4D0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ca0576e-2b80-488b-a2a6-2ed147509b27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D27A61-F50E-4C50-B315-20831F9BF0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224</TotalTime>
  <Words>487</Words>
  <Application>Microsoft Office PowerPoint</Application>
  <PresentationFormat>Bredbild</PresentationFormat>
  <Paragraphs>41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Arial</vt:lpstr>
      <vt:lpstr>Sthlm Presentation bred skärm</vt:lpstr>
      <vt:lpstr>Datadelningsbedömningar</vt:lpstr>
      <vt:lpstr>Övergripande syfte</vt:lpstr>
      <vt:lpstr>Kort sagt</vt:lpstr>
      <vt:lpstr>Avgränsning</vt:lpstr>
      <vt:lpstr>Enhetscheferna fattar beslut om datadelning</vt:lpstr>
      <vt:lpstr>Vad betyder ”beslut om delning av data” </vt:lpstr>
      <vt:lpstr>Hur går det till utifrån ett chefsperspektiv</vt:lpstr>
    </vt:vector>
  </TitlesOfParts>
  <Company>Stockholms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Varför görs det datadelningsbedömningar</dc:title>
  <dc:creator>Uwe Stephan</dc:creator>
  <cp:lastModifiedBy>Uwe Stephan</cp:lastModifiedBy>
  <cp:revision>20</cp:revision>
  <cp:lastPrinted>2015-08-21T11:54:31Z</cp:lastPrinted>
  <dcterms:created xsi:type="dcterms:W3CDTF">2023-05-04T13:47:04Z</dcterms:created>
  <dcterms:modified xsi:type="dcterms:W3CDTF">2023-11-13T14:53:20Z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0x010100B4A0299D368ACA428DE45805B27EF004</vt:lpwstr>
  </property>
  <property fmtid="{D5CDD505-2E9C-101B-9397-08002B2CF9AE}" pid="3" name="Order">
    <vt:r8>3107000</vt:r8>
  </property>
  <property fmtid="{D5CDD505-2E9C-101B-9397-08002B2CF9AE}" pid="4" name="MediaServiceImageTags">
    <vt:lpwstr/>
  </property>
</Properties>
</file>