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Lst>
  <p:notesMasterIdLst>
    <p:notesMasterId r:id="rId33"/>
  </p:notesMasterIdLst>
  <p:handoutMasterIdLst>
    <p:handoutMasterId r:id="rId34"/>
  </p:handoutMasterIdLst>
  <p:sldIdLst>
    <p:sldId id="335" r:id="rId6"/>
    <p:sldId id="320" r:id="rId7"/>
    <p:sldId id="285" r:id="rId8"/>
    <p:sldId id="333" r:id="rId9"/>
    <p:sldId id="338" r:id="rId10"/>
    <p:sldId id="356" r:id="rId11"/>
    <p:sldId id="345" r:id="rId12"/>
    <p:sldId id="341" r:id="rId13"/>
    <p:sldId id="342" r:id="rId14"/>
    <p:sldId id="351" r:id="rId15"/>
    <p:sldId id="355" r:id="rId16"/>
    <p:sldId id="346" r:id="rId17"/>
    <p:sldId id="327" r:id="rId18"/>
    <p:sldId id="347" r:id="rId19"/>
    <p:sldId id="352" r:id="rId20"/>
    <p:sldId id="353" r:id="rId21"/>
    <p:sldId id="348" r:id="rId22"/>
    <p:sldId id="332" r:id="rId23"/>
    <p:sldId id="349" r:id="rId24"/>
    <p:sldId id="331" r:id="rId25"/>
    <p:sldId id="350" r:id="rId26"/>
    <p:sldId id="328" r:id="rId27"/>
    <p:sldId id="354" r:id="rId28"/>
    <p:sldId id="344" r:id="rId29"/>
    <p:sldId id="357" r:id="rId30"/>
    <p:sldId id="321" r:id="rId31"/>
    <p:sldId id="323" r:id="rId32"/>
  </p:sldIdLst>
  <p:sldSz cx="12192000" cy="6858000"/>
  <p:notesSz cx="6797675" cy="9926638"/>
  <p:custDataLst>
    <p:tags r:id="rId3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FE458CF1-06D8-4D19-8F4B-B5AB8F59FD79}">
          <p14:sldIdLst>
            <p14:sldId id="335"/>
            <p14:sldId id="320"/>
            <p14:sldId id="285"/>
            <p14:sldId id="333"/>
            <p14:sldId id="338"/>
            <p14:sldId id="356"/>
            <p14:sldId id="345"/>
            <p14:sldId id="341"/>
            <p14:sldId id="342"/>
            <p14:sldId id="351"/>
            <p14:sldId id="355"/>
            <p14:sldId id="346"/>
            <p14:sldId id="327"/>
            <p14:sldId id="347"/>
            <p14:sldId id="352"/>
            <p14:sldId id="353"/>
            <p14:sldId id="348"/>
            <p14:sldId id="332"/>
            <p14:sldId id="349"/>
            <p14:sldId id="331"/>
            <p14:sldId id="350"/>
            <p14:sldId id="328"/>
            <p14:sldId id="354"/>
          </p14:sldIdLst>
        </p14:section>
        <p14:section name="Genomförande" id="{5FF3918D-9F6E-4FFA-81FE-A87D2134E714}">
          <p14:sldIdLst>
            <p14:sldId id="344"/>
            <p14:sldId id="357"/>
            <p14:sldId id="321"/>
            <p14:sldId id="323"/>
          </p14:sldIdLst>
        </p14:section>
      </p14:sectionLst>
    </p:ex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87544" autoAdjust="0"/>
  </p:normalViewPr>
  <p:slideViewPr>
    <p:cSldViewPr>
      <p:cViewPr varScale="1">
        <p:scale>
          <a:sx n="99" d="100"/>
          <a:sy n="99" d="100"/>
        </p:scale>
        <p:origin x="1218" y="78"/>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sorterViewPr>
    <p:cViewPr>
      <p:scale>
        <a:sx n="170" d="100"/>
        <a:sy n="170" d="100"/>
      </p:scale>
      <p:origin x="0" y="-2910"/>
    </p:cViewPr>
  </p:sorterViewPr>
  <p:notesViewPr>
    <p:cSldViewPr showGuides="1">
      <p:cViewPr varScale="1">
        <p:scale>
          <a:sx n="86" d="100"/>
          <a:sy n="86" d="100"/>
        </p:scale>
        <p:origin x="378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4F73C6-E6BF-46CF-B34D-7A5C8688DBEE}" type="datetimeFigureOut">
              <a:rPr lang="sv-SE" smtClean="0"/>
              <a:t>2025-07-31</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EA4C71-A269-4800-8AF1-44182FA23438}" type="datetimeFigureOut">
              <a:rPr lang="sv-SE" smtClean="0"/>
              <a:t>2025-07-31</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Nämn exempel på platser där data finns och kan hämtas</a:t>
            </a:r>
          </a:p>
          <a:p>
            <a:r>
              <a:rPr lang="sv-SE" dirty="0"/>
              <a:t>- IT och </a:t>
            </a:r>
            <a:r>
              <a:rPr lang="sv-SE" dirty="0" err="1"/>
              <a:t>GISteamet</a:t>
            </a:r>
            <a:r>
              <a:rPr lang="sv-SE" baseline="0" dirty="0"/>
              <a:t> lägger det på dataportalen</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239065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4042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74151"/>
                </a:solidFill>
                <a:effectLst/>
                <a:latin typeface="Manrope"/>
              </a:rPr>
              <a:t>Geografisk data om infrastruktur kan bli känslig eller bedömas som skyddsvärd av flera skäl – framför allt på grund av risker kopplade till säkerhet, samhällsstörningar, sabotage eller oavsiktlig exponering av kritiska funktioner. T.ex.: ________________________________________ </a:t>
            </a:r>
          </a:p>
          <a:p>
            <a:r>
              <a:rPr lang="sv-SE" b="0" i="0" dirty="0">
                <a:solidFill>
                  <a:srgbClr val="374151"/>
                </a:solidFill>
                <a:effectLst/>
                <a:latin typeface="Manrope"/>
              </a:rPr>
              <a:t>Känslig geografisk data kopplad till infrastruktur </a:t>
            </a:r>
          </a:p>
          <a:p>
            <a:pPr marL="228600" indent="-228600">
              <a:buAutoNum type="arabicPeriod"/>
            </a:pPr>
            <a:r>
              <a:rPr lang="sv-SE" b="0" i="0" dirty="0">
                <a:solidFill>
                  <a:srgbClr val="374151"/>
                </a:solidFill>
                <a:effectLst/>
                <a:latin typeface="Manrope"/>
              </a:rPr>
              <a:t>Kritisk infrastruktur (KI) Detta är anläggningar och system som är nödvändiga för att samhället ska fungera. </a:t>
            </a:r>
            <a:r>
              <a:rPr lang="sv-SE" b="0" i="0" dirty="0" err="1">
                <a:solidFill>
                  <a:srgbClr val="374151"/>
                </a:solidFill>
                <a:effectLst/>
                <a:latin typeface="Manrope"/>
              </a:rPr>
              <a:t>Geodata</a:t>
            </a:r>
            <a:r>
              <a:rPr lang="sv-SE" b="0" i="0" dirty="0">
                <a:solidFill>
                  <a:srgbClr val="374151"/>
                </a:solidFill>
                <a:effectLst/>
                <a:latin typeface="Manrope"/>
              </a:rPr>
              <a:t> som visar läge, utformning, anslutningar eller svagheter i dessa kan vara känsliga. Exempel: • Elförsörjning (</a:t>
            </a:r>
            <a:r>
              <a:rPr lang="sv-SE" b="0" i="0" dirty="0" err="1">
                <a:solidFill>
                  <a:srgbClr val="374151"/>
                </a:solidFill>
                <a:effectLst/>
                <a:latin typeface="Manrope"/>
              </a:rPr>
              <a:t>elstationer</a:t>
            </a:r>
            <a:r>
              <a:rPr lang="sv-SE" b="0" i="0" dirty="0">
                <a:solidFill>
                  <a:srgbClr val="374151"/>
                </a:solidFill>
                <a:effectLst/>
                <a:latin typeface="Manrope"/>
              </a:rPr>
              <a:t>, kraftledningar, transformatorstationer) • Vattenförsörjning (vattenverk, ledningsnät, reservoarer) • Avloppssystem (reningsverk, pumpstationer) • Fjärrvärme • Tele- och datakommunikation (master, noder, fiberdragningar) • Bränsle- och energiinfrastruktur (depåer, rörledningar, LNG-terminaler) Risk: Information kan användas vid sabotage, cyberangrepp eller störning av samhällsfunktioner.</a:t>
            </a:r>
          </a:p>
          <a:p>
            <a:pPr marL="228600" indent="-228600">
              <a:buAutoNum type="arabicPeriod"/>
            </a:pPr>
            <a:r>
              <a:rPr lang="sv-SE" b="0" i="0" dirty="0">
                <a:solidFill>
                  <a:srgbClr val="374151"/>
                </a:solidFill>
                <a:effectLst/>
                <a:latin typeface="Manrope"/>
              </a:rPr>
              <a:t>Transportinfrastruktur Vissa typer av trafik- och logistikdata kan bli känsliga beroende på sammanhang. Exempel: • Exakta rutter för farligt gods • Inre väg- eller spårnätskartor för hamnar och flygplatser • Järnvägsdepåer, kontrollcentraler, tunnelsystem • Beredskapsvägar och evakueringsvägar • Broars bärighetsklasser, konstruktionstyper Risk: Kan användas för att planera störningar, blockeringar eller attacker. ________________________________________ </a:t>
            </a:r>
          </a:p>
          <a:p>
            <a:pPr marL="228600" indent="-228600">
              <a:buAutoNum type="arabicPeriod"/>
            </a:pPr>
            <a:r>
              <a:rPr lang="sv-SE" b="0" i="0" dirty="0">
                <a:solidFill>
                  <a:srgbClr val="374151"/>
                </a:solidFill>
                <a:effectLst/>
                <a:latin typeface="Manrope"/>
              </a:rPr>
              <a:t>Försvars- och civilförsvarsrelaterad infrastruktur Även om denna ofta är sekretessbelagd, kan viss information ibland av misstag finnas i offentliga kartor eller öppna datakällor. Exempel: • Skyddsrum, militäranläggningar, signalskyddade byggnader • Ledningscentraler, </a:t>
            </a:r>
            <a:r>
              <a:rPr lang="sv-SE" b="0" i="0" dirty="0" err="1">
                <a:solidFill>
                  <a:srgbClr val="374151"/>
                </a:solidFill>
                <a:effectLst/>
                <a:latin typeface="Manrope"/>
              </a:rPr>
              <a:t>försörjningslager</a:t>
            </a:r>
            <a:r>
              <a:rPr lang="sv-SE" b="0" i="0" dirty="0">
                <a:solidFill>
                  <a:srgbClr val="374151"/>
                </a:solidFill>
                <a:effectLst/>
                <a:latin typeface="Manrope"/>
              </a:rPr>
              <a:t> • Krisberedskapsnät, reservsystem Risk: Kan äventyra totalförsvarsplanering eller beredskap. ________________________________________ </a:t>
            </a:r>
          </a:p>
          <a:p>
            <a:pPr marL="228600" indent="-228600">
              <a:buAutoNum type="arabicPeriod"/>
            </a:pPr>
            <a:r>
              <a:rPr lang="sv-SE" b="0" i="0" dirty="0">
                <a:solidFill>
                  <a:srgbClr val="374151"/>
                </a:solidFill>
                <a:effectLst/>
                <a:latin typeface="Manrope"/>
              </a:rPr>
              <a:t>4. Teknisk infrastruktur för samhällsstyrning Infrastruktur som rör samhällets styrning, service och säkerhet. Exempel: • Polisiära kommunikationsnät och ledningscentraler • IT-driftcenter för myndigheter • Datacenter med samhällskritiska system • Vissa anläggningar inom offentlig förvaltning med särskilt skyddsbehov Risk: Kan möjliggöra riktade attacker mot system med låg fysisk säkerhet. ________________________________________ </a:t>
            </a:r>
          </a:p>
          <a:p>
            <a:pPr marL="228600" indent="-228600">
              <a:buAutoNum type="arabicPeriod"/>
            </a:pPr>
            <a:r>
              <a:rPr lang="sv-SE" b="0" i="0" dirty="0">
                <a:solidFill>
                  <a:srgbClr val="374151"/>
                </a:solidFill>
                <a:effectLst/>
                <a:latin typeface="Manrope"/>
              </a:rPr>
              <a:t>5. Vad gör denna </a:t>
            </a:r>
            <a:r>
              <a:rPr lang="sv-SE" b="0" i="0" dirty="0" err="1">
                <a:solidFill>
                  <a:srgbClr val="374151"/>
                </a:solidFill>
                <a:effectLst/>
                <a:latin typeface="Manrope"/>
              </a:rPr>
              <a:t>geodata</a:t>
            </a:r>
            <a:r>
              <a:rPr lang="sv-SE" b="0" i="0" dirty="0">
                <a:solidFill>
                  <a:srgbClr val="374151"/>
                </a:solidFill>
                <a:effectLst/>
                <a:latin typeface="Manrope"/>
              </a:rPr>
              <a:t> känslig? • Placering av infrastruktur som normalt inte ska vara allmänt känd • Kombination med annan data som avslöjar svagheter eller beroenden • Visualisering som möjliggör mönsteranalys (t.ex. försörjningskedjor) • Tillgänglighet i öppen form som gör massanalys möjlig (t.ex. via </a:t>
            </a:r>
            <a:r>
              <a:rPr lang="sv-SE" b="0" i="0" dirty="0" err="1">
                <a:solidFill>
                  <a:srgbClr val="374151"/>
                </a:solidFill>
                <a:effectLst/>
                <a:latin typeface="Manrope"/>
              </a:rPr>
              <a:t>API:er</a:t>
            </a:r>
            <a:r>
              <a:rPr lang="sv-SE" b="0" i="0" dirty="0">
                <a:solidFill>
                  <a:srgbClr val="374151"/>
                </a:solidFill>
                <a:effectLst/>
                <a:latin typeface="Manrope"/>
              </a:rPr>
              <a:t> eller öppna GIS-lager) ________________________________________ </a:t>
            </a:r>
          </a:p>
          <a:p>
            <a:pPr marL="228600" indent="-228600">
              <a:buAutoNum type="arabicPeriod"/>
            </a:pPr>
            <a:r>
              <a:rPr lang="sv-SE" b="0" i="0" dirty="0">
                <a:solidFill>
                  <a:srgbClr val="374151"/>
                </a:solidFill>
                <a:effectLst/>
                <a:latin typeface="Manrope"/>
              </a:rPr>
              <a:t>6. Rättsliga ramar i Sverige • Säkerhetsskyddslagstiftningen (t.ex. skydd av samhällsviktig verksamhet) • Offentlighets- och sekretesslagen (OSL) – t.ex. kapitel 15 om totalförsvar • Kritisk infrastruktur enligt EU:s NIS-direktiv/NIS2 </a:t>
            </a:r>
            <a:r>
              <a:rPr lang="sv-SE" b="0" i="0">
                <a:solidFill>
                  <a:srgbClr val="374151"/>
                </a:solidFill>
                <a:effectLst/>
                <a:latin typeface="Manrope"/>
              </a:rPr>
              <a:t>________________________________________ </a:t>
            </a:r>
          </a:p>
          <a:p>
            <a:pPr marL="228600" indent="-228600">
              <a:buAutoNum type="arabicPeriod"/>
            </a:pPr>
            <a:r>
              <a:rPr lang="sv-SE" b="0" i="0">
                <a:solidFill>
                  <a:srgbClr val="374151"/>
                </a:solidFill>
                <a:effectLst/>
                <a:latin typeface="Manrope"/>
              </a:rPr>
              <a:t>7</a:t>
            </a:r>
            <a:r>
              <a:rPr lang="sv-SE" b="0" i="0" dirty="0">
                <a:solidFill>
                  <a:srgbClr val="374151"/>
                </a:solidFill>
                <a:effectLst/>
                <a:latin typeface="Manrope"/>
              </a:rPr>
              <a:t>. Rekommendationer • Bedöm känslighet innan publicering eller delning, även internt. • Samverka med säkerhetsskyddsansvarig om du arbetar i offentlig sektor. • Generaliserad eller maskad data kan ofta vara ett alternativ. • Undvik att kombinera KI-data med t.ex. kartor över brister, incidenter eller beroenden.</a:t>
            </a:r>
            <a:endParaRPr lang="sv-SE" dirty="0"/>
          </a:p>
        </p:txBody>
      </p:sp>
      <p:sp>
        <p:nvSpPr>
          <p:cNvPr id="4" name="Platshållare för bildnummer 3"/>
          <p:cNvSpPr>
            <a:spLocks noGrp="1"/>
          </p:cNvSpPr>
          <p:nvPr>
            <p:ph type="sldNum" sz="quarter" idx="5"/>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2265729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3048" y="1524198"/>
            <a:ext cx="4565904" cy="4565904"/>
          </a:xfrm>
          <a:prstGeom prst="rect">
            <a:avLst/>
          </a:prstGeom>
        </p:spPr>
      </p:pic>
      <p:sp>
        <p:nvSpPr>
          <p:cNvPr id="25" name="Text Placeholder 23"/>
          <p:cNvSpPr>
            <a:spLocks noGrp="1"/>
          </p:cNvSpPr>
          <p:nvPr>
            <p:ph type="body" sz="quarter" idx="14" hasCustomPrompt="1"/>
          </p:nvPr>
        </p:nvSpPr>
        <p:spPr>
          <a:xfrm>
            <a:off x="4485654"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5021310" y="340877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3990914" y="31049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4485654"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4865745"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5234737" y="295178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5414757" y="170043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5518300" y="220843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5710105" y="271167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6384032" y="17008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6312024" y="22048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6132004" y="27089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6592438" y="29635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6960904"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7329365"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256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35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6816080" y="383411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7341521" y="397731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7849948" y="407707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6577047" y="429734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6952478"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733446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6132004" y="45268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6312024"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6456040" y="551723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5021344" y="384308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4505705" y="40141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3989259" y="41243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5258440" y="42906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4874697"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451577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5689264" y="4554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5584938" y="50327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5437033" y="55929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2617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854" y="1523198"/>
            <a:ext cx="4570098" cy="4570098"/>
          </a:xfrm>
          <a:prstGeom prst="rect">
            <a:avLst/>
          </a:prstGeom>
        </p:spPr>
      </p:pic>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4485654"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5021310" y="34112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3990914" y="31074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4485654"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4865745"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5234737" y="2954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5414757" y="170294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5518300" y="221094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5710105" y="27141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6384032" y="17033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6312024" y="2207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6132004" y="27114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6592438" y="29660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6960904"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7329365"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50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61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6816080" y="38366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7341521" y="3979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7849948" y="407958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6577047" y="429986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6952478"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733446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6132004" y="452935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6312024"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6456040" y="55197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5021344" y="384560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4505705" y="40166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3989259" y="412686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5258440" y="4293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4874697"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451577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5689264" y="45568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5584938" y="50352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5437033" y="559547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86204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4F1D424-385D-4001-BF26-BA08F26F9380}" type="slidenum">
              <a:rPr lang="sv-SE" smtClean="0"/>
              <a:t>‹#›</a:t>
            </a:fld>
            <a:endParaRPr lang="sv-SE"/>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12862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623001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ildobjekt 9"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2256925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3457169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4"/>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0143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853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4"/>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52245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871137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24372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790869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916483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336360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382782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970196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69757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146090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80089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562995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662037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081068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933898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3048" y="1524198"/>
            <a:ext cx="4565904" cy="4565904"/>
          </a:xfrm>
          <a:prstGeom prst="rect">
            <a:avLst/>
          </a:prstGeom>
        </p:spPr>
      </p:pic>
      <p:sp>
        <p:nvSpPr>
          <p:cNvPr id="25" name="Text Placeholder 23"/>
          <p:cNvSpPr>
            <a:spLocks noGrp="1"/>
          </p:cNvSpPr>
          <p:nvPr>
            <p:ph type="body" sz="quarter" idx="14" hasCustomPrompt="1"/>
          </p:nvPr>
        </p:nvSpPr>
        <p:spPr>
          <a:xfrm>
            <a:off x="4485654"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5021310" y="340877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3990914" y="31049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4485654"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4865745"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5234737" y="295178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5414757" y="170043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5518300" y="220843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5710105" y="271167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6384032" y="17008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6312024" y="22048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6132004" y="27089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6592438" y="29635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6960904"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7329365"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256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35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6816080" y="383411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7341521" y="397731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7849948" y="407707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6577047" y="429734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6952478"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733446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6132004" y="45268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6312024"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6456040" y="551723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5021344" y="384308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4505705" y="40141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3989259" y="41243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5258440" y="42906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4874697"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451577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5689264" y="4554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5584938" y="50327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5437033" y="55929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478550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854" y="1523198"/>
            <a:ext cx="4570098" cy="4570098"/>
          </a:xfrm>
          <a:prstGeom prst="rect">
            <a:avLst/>
          </a:prstGeom>
        </p:spPr>
      </p:pic>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4485654"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5021310" y="34112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3990914" y="31074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4485654"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4865745"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5234737" y="2954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5414757" y="170294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5518300" y="221094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5710105" y="27141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6384032" y="17033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6312024" y="2207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6132004" y="27114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6592438" y="29660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6960904"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7329365"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50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61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6816080" y="38366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7341521" y="3979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7849948" y="407958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6577047" y="429986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6952478"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733446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6132004" y="452935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6312024"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6456040" y="55197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5021344" y="384560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4505705" y="40166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3989259" y="412686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5258440" y="4293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4874697"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451577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5689264" y="45568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5584938" y="50352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5437033" y="559547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265101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emf"/><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 id="2147483671" r:id="rId23"/>
  </p:sldLayoutIdLst>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descr="Logo Stockholms Stad"/>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1224854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creativecommons.org/publicdomain/zero/1.0/"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start.stockholm/om-stockholms-stad/organisation/fackforvaltningar/stadsbyggnadskontoret/taxa-stadsbyggnadsnamnden/#:~:text=Kommunfullm%C3%A4ktige%20fattade%20beslut%20om%20ny,h%C3%B6jningen%20om%203%2C2%20procen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sva.se/media/8d97cf673c07195/21-09-21_remiss-lista-p%C3%A5-viktiga-samh%C3%A4llsfunktioner-till-st%C3%B6d-f%C3%B6r-att-identifiera-samh%C3%A4llsviktig-verksamhet.pdf"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4.skatteverket.se/rattsligvagledning/edition/2022.7/341297.htm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samarbete.stockholm.se/sites/SBKinformationsklassninggeodata/_layouts/15/start.aspx#/Lists/Klassningar%20och%20datadelningsbedmningar/Vgval%20Snabbspr%20eller%20Fullstndingrutin.aspx"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3200" dirty="0"/>
              <a:t>Datadelningsbedömning av geodatamängder</a:t>
            </a:r>
            <a:endParaRPr lang="sv-SE" dirty="0"/>
          </a:p>
        </p:txBody>
      </p:sp>
      <p:sp>
        <p:nvSpPr>
          <p:cNvPr id="5" name="Underrubrik 4"/>
          <p:cNvSpPr>
            <a:spLocks noGrp="1"/>
          </p:cNvSpPr>
          <p:nvPr>
            <p:ph type="subTitle" idx="1"/>
          </p:nvPr>
        </p:nvSpPr>
        <p:spPr>
          <a:xfrm>
            <a:off x="621194" y="2276872"/>
            <a:ext cx="7296811" cy="1752600"/>
          </a:xfrm>
        </p:spPr>
        <p:txBody>
          <a:bodyPr/>
          <a:lstStyle/>
          <a:p>
            <a:r>
              <a:rPr lang="sv-SE" dirty="0"/>
              <a:t>En rutin + upplägg för en workshop</a:t>
            </a:r>
          </a:p>
          <a:p>
            <a:r>
              <a:rPr lang="sv-SE" dirty="0"/>
              <a:t>Version 2.3</a:t>
            </a:r>
          </a:p>
          <a:p>
            <a:r>
              <a:rPr lang="sv-SE" dirty="0"/>
              <a:t>2025-06-24</a:t>
            </a:r>
          </a:p>
        </p:txBody>
      </p:sp>
    </p:spTree>
    <p:extLst>
      <p:ext uri="{BB962C8B-B14F-4D97-AF65-F5344CB8AC3E}">
        <p14:creationId xmlns:p14="http://schemas.microsoft.com/office/powerpoint/2010/main" val="387127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a:t>
            </a:r>
            <a:br>
              <a:rPr lang="sv-SE" sz="2800" dirty="0"/>
            </a:br>
            <a:r>
              <a:rPr lang="sv-SE" sz="2000" i="1" dirty="0"/>
              <a:t>Utgångsläge och vägval </a:t>
            </a:r>
            <a:r>
              <a:rPr lang="sv-SE" sz="2000" i="1" dirty="0" err="1"/>
              <a:t>Open</a:t>
            </a:r>
            <a:r>
              <a:rPr lang="sv-SE" sz="2000" i="1" dirty="0"/>
              <a:t>-to-</a:t>
            </a:r>
            <a:r>
              <a:rPr lang="sv-SE" sz="2000" i="1" dirty="0" err="1"/>
              <a:t>Open</a:t>
            </a:r>
            <a:endParaRPr lang="sv-SE" sz="2000" i="1" dirty="0"/>
          </a:p>
        </p:txBody>
      </p:sp>
      <p:pic>
        <p:nvPicPr>
          <p:cNvPr id="4" name="Bildobjekt 3"/>
          <p:cNvPicPr>
            <a:picLocks noChangeAspect="1"/>
          </p:cNvPicPr>
          <p:nvPr/>
        </p:nvPicPr>
        <p:blipFill>
          <a:blip r:embed="rId2"/>
          <a:stretch>
            <a:fillRect/>
          </a:stretch>
        </p:blipFill>
        <p:spPr>
          <a:xfrm>
            <a:off x="767408" y="1988840"/>
            <a:ext cx="6119346" cy="1936428"/>
          </a:xfrm>
          <a:prstGeom prst="rect">
            <a:avLst/>
          </a:prstGeom>
        </p:spPr>
      </p:pic>
      <p:sp>
        <p:nvSpPr>
          <p:cNvPr id="5" name="Rektangel 4"/>
          <p:cNvSpPr/>
          <p:nvPr/>
        </p:nvSpPr>
        <p:spPr>
          <a:xfrm>
            <a:off x="1038814" y="3163098"/>
            <a:ext cx="36004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67268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0" tIns="0" rIns="0" bIns="0" rtlCol="0" anchor="t" anchorCtr="0">
            <a:noAutofit/>
          </a:bodyPr>
          <a:lstStyle/>
          <a:p>
            <a:r>
              <a:rPr lang="sv-SE" sz="2800" dirty="0"/>
              <a:t>Datadelningsbedömningar</a:t>
            </a:r>
            <a:br>
              <a:rPr lang="sv-SE" sz="2800" dirty="0"/>
            </a:br>
            <a:r>
              <a:rPr lang="sv-SE" sz="2000" i="1" dirty="0"/>
              <a:t>Utgångsläge och vägval </a:t>
            </a:r>
            <a:endParaRPr lang="sv-SE" sz="2000"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338738810"/>
              </p:ext>
            </p:extLst>
          </p:nvPr>
        </p:nvGraphicFramePr>
        <p:xfrm>
          <a:off x="586238" y="1562472"/>
          <a:ext cx="9710738" cy="3003416"/>
        </p:xfrm>
        <a:graphic>
          <a:graphicData uri="http://schemas.openxmlformats.org/drawingml/2006/table">
            <a:tbl>
              <a:tblPr firstRow="1" bandRow="1">
                <a:tableStyleId>{5C22544A-7EE6-4342-B048-85BDC9FD1C3A}</a:tableStyleId>
              </a:tblPr>
              <a:tblGrid>
                <a:gridCol w="3398168">
                  <a:extLst>
                    <a:ext uri="{9D8B030D-6E8A-4147-A177-3AD203B41FA5}">
                      <a16:colId xmlns:a16="http://schemas.microsoft.com/office/drawing/2014/main" val="411334357"/>
                    </a:ext>
                  </a:extLst>
                </a:gridCol>
                <a:gridCol w="6312570">
                  <a:extLst>
                    <a:ext uri="{9D8B030D-6E8A-4147-A177-3AD203B41FA5}">
                      <a16:colId xmlns:a16="http://schemas.microsoft.com/office/drawing/2014/main" val="2942190319"/>
                    </a:ext>
                  </a:extLst>
                </a:gridCol>
              </a:tblGrid>
              <a:tr h="504056">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394235">
                <a:tc>
                  <a:txBody>
                    <a:bodyPr/>
                    <a:lstStyle/>
                    <a:p>
                      <a:r>
                        <a:rPr lang="sv-SE" sz="800" dirty="0"/>
                        <a:t>Utgångsläget</a:t>
                      </a:r>
                    </a:p>
                  </a:txBody>
                  <a:tcPr/>
                </a:tc>
                <a:tc>
                  <a:txBody>
                    <a:bodyPr/>
                    <a:lstStyle/>
                    <a:p>
                      <a:r>
                        <a:rPr lang="sv-SE" sz="800" baseline="0" dirty="0"/>
                        <a:t>Datamängden måste ha en utpekat informationsägare. Bäst är det om nämnden har delegerat vidare informationsägaransvaret i linjen, t ex till enhetschefen. Det är bara informationsägaren som har mandat fatta beslut om hur datamängden kan göras tillgänglig. </a:t>
                      </a:r>
                    </a:p>
                    <a:p>
                      <a:endParaRPr lang="sv-SE" sz="800" baseline="0" dirty="0"/>
                    </a:p>
                    <a:p>
                      <a:r>
                        <a:rPr lang="sv-SE" sz="800" baseline="0" dirty="0"/>
                        <a:t>Datamängden måste ha en informationsförvaltare. Informationsförvaltaren är den personen som kan mest om en datamängd. Oftast den som har tagit in datamängden. </a:t>
                      </a:r>
                    </a:p>
                    <a:p>
                      <a:endParaRPr lang="sv-SE" sz="800" baseline="0" dirty="0"/>
                    </a:p>
                    <a:p>
                      <a:r>
                        <a:rPr lang="sv-SE" sz="800" baseline="0" dirty="0"/>
                        <a:t>Datamängden måste vara beskriven i metadata i Stockholms stads dataportal. </a:t>
                      </a:r>
                    </a:p>
                    <a:p>
                      <a:endParaRPr lang="sv-SE" sz="800" dirty="0"/>
                    </a:p>
                  </a:txBody>
                  <a:tcPr/>
                </a:tc>
                <a:extLst>
                  <a:ext uri="{0D108BD9-81ED-4DB2-BD59-A6C34878D82A}">
                    <a16:rowId xmlns:a16="http://schemas.microsoft.com/office/drawing/2014/main" val="2472108406"/>
                  </a:ext>
                </a:extLst>
              </a:tr>
              <a:tr h="6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Vägval </a:t>
                      </a:r>
                      <a:r>
                        <a:rPr lang="sv-SE" sz="800" dirty="0" err="1"/>
                        <a:t>Open</a:t>
                      </a:r>
                      <a:r>
                        <a:rPr lang="sv-SE" sz="800" dirty="0"/>
                        <a:t>-to-</a:t>
                      </a:r>
                      <a:r>
                        <a:rPr lang="sv-SE" sz="800" dirty="0" err="1"/>
                        <a:t>Open</a:t>
                      </a:r>
                      <a:r>
                        <a:rPr lang="sv-SE" sz="800" baseline="0" dirty="0"/>
                        <a:t> - </a:t>
                      </a:r>
                      <a:r>
                        <a:rPr lang="sv-SE" sz="800" dirty="0"/>
                        <a:t>0. Kommer datamängden</a:t>
                      </a:r>
                      <a:r>
                        <a:rPr lang="sv-SE" sz="800" baseline="0" dirty="0"/>
                        <a:t> från en extern källa </a:t>
                      </a:r>
                      <a:r>
                        <a:rPr lang="sv-SE" sz="800" u="sng" baseline="0" dirty="0"/>
                        <a:t>OCH</a:t>
                      </a:r>
                      <a:r>
                        <a:rPr lang="sv-SE" sz="800" baseline="0" dirty="0"/>
                        <a:t> har av den externa källan märkts som öppen data?</a:t>
                      </a:r>
                      <a:endParaRPr lang="sv-SE"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dirty="0"/>
                        <a:t>Syftet är här att sålla bort datamängder</a:t>
                      </a:r>
                      <a:r>
                        <a:rPr lang="sv-SE" sz="800" baseline="0" dirty="0"/>
                        <a:t> som av datakällan har publicerats som öppna data</a:t>
                      </a:r>
                      <a:r>
                        <a:rPr lang="sv-SE" sz="800" dirty="0"/>
                        <a:t> och besluta</a:t>
                      </a:r>
                      <a:r>
                        <a:rPr lang="sv-SE" sz="800" baseline="0" dirty="0"/>
                        <a:t> direkt att dessa får tillgängliggöras för </a:t>
                      </a:r>
                      <a:r>
                        <a:rPr lang="sv-SE" sz="800" u="sng" baseline="0" dirty="0"/>
                        <a:t>alla förvaltningar och bolag inom staden</a:t>
                      </a:r>
                      <a:r>
                        <a:rPr lang="sv-SE" sz="800" dirty="0"/>
                        <a:t>. Anledningen</a:t>
                      </a:r>
                      <a:r>
                        <a:rPr lang="sv-SE" sz="800" baseline="0" dirty="0"/>
                        <a:t> till att inte göra datamängden tillgänglig på internet är att tillgängliggörandet av vår kopia av datamängden skulle konkurrera med källans </a:t>
                      </a:r>
                      <a:r>
                        <a:rPr lang="sv-SE" sz="800" baseline="0" dirty="0" err="1"/>
                        <a:t>orginaldatamängd</a:t>
                      </a:r>
                      <a:r>
                        <a:rPr lang="sv-SE" sz="800" baseline="0" dirty="0"/>
                        <a:t> vilket inte bedöms vara lämpligt. </a:t>
                      </a:r>
                      <a:endParaRPr lang="sv-SE"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baseline="0" dirty="0"/>
                        <a:t>De vanligaste öppna data licenser 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hlinkClick r:id="rId2"/>
                        </a:rPr>
                        <a:t>Licensen CC0 1.0 </a:t>
                      </a:r>
                      <a:endParaRPr lang="sv-SE"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hlinkClick r:id="rId3"/>
                        </a:rPr>
                        <a:t>Licensen </a:t>
                      </a:r>
                      <a:r>
                        <a:rPr lang="sv-SE" sz="800" dirty="0">
                          <a:hlinkClick r:id="rId3"/>
                        </a:rPr>
                        <a:t>CC-BY 4.0 </a:t>
                      </a:r>
                      <a:endParaRPr lang="sv-SE" sz="8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baseline="0" dirty="0"/>
                        <a:t>För datamängder som omfattas enligt datakällan av en öppen licens besvaras INTE frågorna 1-20 i datadelningsrutinen utan det tas direkt fram ett beslutsunderlag till informationsägaren som beslutar att datamängden kan göras tillgängligt för alla förvaltningar och bolag i staden. </a:t>
                      </a:r>
                    </a:p>
                  </a:txBody>
                  <a:tcPr/>
                </a:tc>
                <a:extLst>
                  <a:ext uri="{0D108BD9-81ED-4DB2-BD59-A6C34878D82A}">
                    <a16:rowId xmlns:a16="http://schemas.microsoft.com/office/drawing/2014/main" val="2525623261"/>
                  </a:ext>
                </a:extLst>
              </a:tr>
            </a:tbl>
          </a:graphicData>
        </a:graphic>
      </p:graphicFrame>
    </p:spTree>
    <p:extLst>
      <p:ext uri="{BB962C8B-B14F-4D97-AF65-F5344CB8AC3E}">
        <p14:creationId xmlns:p14="http://schemas.microsoft.com/office/powerpoint/2010/main" val="293227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Verksamhetsperspektiv och ekonomisk perspektiv</a:t>
            </a:r>
          </a:p>
        </p:txBody>
      </p:sp>
      <p:pic>
        <p:nvPicPr>
          <p:cNvPr id="3" name="Bildobjekt 2" descr="Skärmur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56792"/>
            <a:ext cx="3908159" cy="4124903"/>
          </a:xfrm>
          <a:prstGeom prst="rect">
            <a:avLst/>
          </a:prstGeom>
        </p:spPr>
      </p:pic>
    </p:spTree>
    <p:extLst>
      <p:ext uri="{BB962C8B-B14F-4D97-AF65-F5344CB8AC3E}">
        <p14:creationId xmlns:p14="http://schemas.microsoft.com/office/powerpoint/2010/main" val="285129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0" tIns="0" rIns="0" bIns="0" rtlCol="0" anchor="t" anchorCtr="0">
            <a:noAutofit/>
          </a:bodyPr>
          <a:lstStyle/>
          <a:p>
            <a:r>
              <a:rPr lang="sv-SE" sz="2800" dirty="0"/>
              <a:t>Datadelningsbedömningar för perspektiven</a:t>
            </a:r>
            <a:br>
              <a:rPr lang="sv-SE" sz="2800" dirty="0"/>
            </a:br>
            <a:r>
              <a:rPr lang="sv-SE" sz="2000" dirty="0"/>
              <a:t>Verksamhetsperspektiv och ekonomisk perspektiv</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4081396383"/>
              </p:ext>
            </p:extLst>
          </p:nvPr>
        </p:nvGraphicFramePr>
        <p:xfrm>
          <a:off x="586238" y="1562472"/>
          <a:ext cx="9710738" cy="2637656"/>
        </p:xfrm>
        <a:graphic>
          <a:graphicData uri="http://schemas.openxmlformats.org/drawingml/2006/table">
            <a:tbl>
              <a:tblPr firstRow="1" bandRow="1">
                <a:tableStyleId>{5C22544A-7EE6-4342-B048-85BDC9FD1C3A}</a:tableStyleId>
              </a:tblPr>
              <a:tblGrid>
                <a:gridCol w="3398168">
                  <a:extLst>
                    <a:ext uri="{9D8B030D-6E8A-4147-A177-3AD203B41FA5}">
                      <a16:colId xmlns:a16="http://schemas.microsoft.com/office/drawing/2014/main" val="411334357"/>
                    </a:ext>
                  </a:extLst>
                </a:gridCol>
                <a:gridCol w="6312570">
                  <a:extLst>
                    <a:ext uri="{9D8B030D-6E8A-4147-A177-3AD203B41FA5}">
                      <a16:colId xmlns:a16="http://schemas.microsoft.com/office/drawing/2014/main" val="2942190319"/>
                    </a:ext>
                  </a:extLst>
                </a:gridCol>
              </a:tblGrid>
              <a:tr h="504056">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394235">
                <a:tc>
                  <a:txBody>
                    <a:bodyPr/>
                    <a:lstStyle/>
                    <a:p>
                      <a:r>
                        <a:rPr lang="sv-SE" sz="800" dirty="0"/>
                        <a:t>1. För vilka grupper kan datamängden göras tillgängligt utifrån ett verksamhetsperspektiv?</a:t>
                      </a:r>
                    </a:p>
                  </a:txBody>
                  <a:tcPr/>
                </a:tc>
                <a:tc>
                  <a:txBody>
                    <a:bodyPr/>
                    <a:lstStyle/>
                    <a:p>
                      <a:r>
                        <a:rPr lang="sv-SE" sz="800" dirty="0"/>
                        <a:t>Om det finns underlag från en informationssäkerhetsbedömning</a:t>
                      </a:r>
                      <a:r>
                        <a:rPr lang="sv-SE" sz="800" baseline="0" dirty="0"/>
                        <a:t> enligt Klassa - </a:t>
                      </a:r>
                      <a:r>
                        <a:rPr lang="sv-SE" sz="800" dirty="0"/>
                        <a:t>Titta på informationsklassningen</a:t>
                      </a:r>
                      <a:r>
                        <a:rPr lang="sv-SE" sz="800" baseline="0" dirty="0"/>
                        <a:t> för </a:t>
                      </a:r>
                      <a:r>
                        <a:rPr lang="sv-SE" sz="800" i="1" baseline="0" dirty="0"/>
                        <a:t>konfidentialitet – verksamhet</a:t>
                      </a:r>
                      <a:r>
                        <a:rPr lang="sv-SE" sz="800" baseline="0" dirty="0"/>
                        <a:t> och dess motivering</a:t>
                      </a:r>
                    </a:p>
                    <a:p>
                      <a:endParaRPr lang="sv-SE" sz="800" baseline="0" dirty="0"/>
                    </a:p>
                    <a:p>
                      <a:r>
                        <a:rPr lang="sv-SE" sz="800" baseline="0" dirty="0"/>
                        <a:t>Om det inte finns några underlag, tänk på vem man kan göra datamängden tillgänglig för utan att det påverkar stadsbyggnadskontorets verksamhet negativt (finns det tydliga indikationer på att ett tillgängliggörande skadar andra verksamheter inom Stockholms stad kan man låta dessa påverka vem man vill göra datamängden tillgänglig för)</a:t>
                      </a:r>
                    </a:p>
                    <a:p>
                      <a:endParaRPr lang="sv-SE" sz="800" dirty="0"/>
                    </a:p>
                  </a:txBody>
                  <a:tcPr/>
                </a:tc>
                <a:extLst>
                  <a:ext uri="{0D108BD9-81ED-4DB2-BD59-A6C34878D82A}">
                    <a16:rowId xmlns:a16="http://schemas.microsoft.com/office/drawing/2014/main" val="2472108406"/>
                  </a:ext>
                </a:extLst>
              </a:tr>
              <a:tr h="6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2. För vilka grupper kan datamängden göras tillgängligt utifrån ett ekonomiskt perspektiv?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Om det finns underlag från en informationssäkerhetsbedömning</a:t>
                      </a:r>
                      <a:r>
                        <a:rPr lang="sv-SE" sz="800" baseline="0" dirty="0"/>
                        <a:t> enligt Klassa - </a:t>
                      </a:r>
                      <a:r>
                        <a:rPr lang="sv-SE" sz="800" dirty="0"/>
                        <a:t>Titta på informationsklassningen</a:t>
                      </a:r>
                      <a:r>
                        <a:rPr lang="sv-SE" sz="800" baseline="0" dirty="0"/>
                        <a:t> för </a:t>
                      </a:r>
                      <a:r>
                        <a:rPr lang="sv-SE" sz="800" i="1" baseline="0" dirty="0"/>
                        <a:t>konfidentialitet – ekonomi</a:t>
                      </a:r>
                      <a:r>
                        <a:rPr lang="sv-SE" sz="800" baseline="0" dirty="0"/>
                        <a:t> och dess motivering</a:t>
                      </a: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aseline="0" dirty="0"/>
                        <a:t>Om det inte finns några underlag, tänk på vem man kan göra datamängden tillgänglig för utan att det påverkar stadsbyggnadskontorets ekonomi negativt. Vanligt förekommande är att vissa av kontorets egenproducerade datamängder säljs enligt </a:t>
                      </a:r>
                      <a:r>
                        <a:rPr lang="sv-SE" sz="800" baseline="0" dirty="0">
                          <a:hlinkClick r:id="rId2"/>
                        </a:rPr>
                        <a:t>stadsbyggnadsnämndens taxa </a:t>
                      </a:r>
                      <a:r>
                        <a:rPr lang="sv-SE" sz="800" baseline="0" dirty="0"/>
                        <a:t>(listas huvudsakligen under rubriken </a:t>
                      </a:r>
                      <a:r>
                        <a:rPr lang="sv-SE" sz="800" i="1" baseline="0" dirty="0"/>
                        <a:t>8. Kartor, geodata och flygbilder).</a:t>
                      </a:r>
                      <a:endParaRPr lang="sv-SE" sz="8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Om data</a:t>
                      </a:r>
                      <a:r>
                        <a:rPr lang="sv-SE" sz="800" baseline="0" dirty="0"/>
                        <a:t> (som t ex baskartan) inte kan delas </a:t>
                      </a:r>
                      <a:r>
                        <a:rPr lang="sv-SE" sz="800" i="1" baseline="0" dirty="0"/>
                        <a:t>På internet</a:t>
                      </a:r>
                      <a:r>
                        <a:rPr lang="sv-SE" sz="800" baseline="0" dirty="0"/>
                        <a:t> ange vem det kan delas med (</a:t>
                      </a:r>
                      <a:r>
                        <a:rPr lang="sv-SE" sz="800" i="1" dirty="0"/>
                        <a:t>Till alla förvaltningar inom staden</a:t>
                      </a:r>
                      <a:r>
                        <a:rPr lang="sv-SE"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txBody>
                  <a:tcPr/>
                </a:tc>
                <a:extLst>
                  <a:ext uri="{0D108BD9-81ED-4DB2-BD59-A6C34878D82A}">
                    <a16:rowId xmlns:a16="http://schemas.microsoft.com/office/drawing/2014/main" val="2525623261"/>
                  </a:ext>
                </a:extLst>
              </a:tr>
            </a:tbl>
          </a:graphicData>
        </a:graphic>
      </p:graphicFrame>
    </p:spTree>
    <p:extLst>
      <p:ext uri="{BB962C8B-B14F-4D97-AF65-F5344CB8AC3E}">
        <p14:creationId xmlns:p14="http://schemas.microsoft.com/office/powerpoint/2010/main" val="385847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Personuppgiftsperspektiv och sekretessperspektiv</a:t>
            </a:r>
          </a:p>
        </p:txBody>
      </p:sp>
      <p:pic>
        <p:nvPicPr>
          <p:cNvPr id="4" name="Bildobjekt 3" descr="Skärmur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556792"/>
            <a:ext cx="6696257" cy="4555780"/>
          </a:xfrm>
          <a:prstGeom prst="rect">
            <a:avLst/>
          </a:prstGeom>
        </p:spPr>
      </p:pic>
    </p:spTree>
    <p:extLst>
      <p:ext uri="{BB962C8B-B14F-4D97-AF65-F5344CB8AC3E}">
        <p14:creationId xmlns:p14="http://schemas.microsoft.com/office/powerpoint/2010/main" val="65496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Personuppgiftsperspektiv och sekretessperspektiv</a:t>
            </a:r>
            <a:endParaRPr lang="sv-SE" sz="2000" dirty="0">
              <a:solidFill>
                <a:srgbClr val="FF0000"/>
              </a:solidFill>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568542266"/>
              </p:ext>
            </p:extLst>
          </p:nvPr>
        </p:nvGraphicFramePr>
        <p:xfrm>
          <a:off x="586238" y="1540768"/>
          <a:ext cx="10766346" cy="4100696"/>
        </p:xfrm>
        <a:graphic>
          <a:graphicData uri="http://schemas.openxmlformats.org/drawingml/2006/table">
            <a:tbl>
              <a:tblPr firstRow="1" bandRow="1">
                <a:tableStyleId>{5C22544A-7EE6-4342-B048-85BDC9FD1C3A}</a:tableStyleId>
              </a:tblPr>
              <a:tblGrid>
                <a:gridCol w="1909362">
                  <a:extLst>
                    <a:ext uri="{9D8B030D-6E8A-4147-A177-3AD203B41FA5}">
                      <a16:colId xmlns:a16="http://schemas.microsoft.com/office/drawing/2014/main" val="411334357"/>
                    </a:ext>
                  </a:extLst>
                </a:gridCol>
                <a:gridCol w="8856984">
                  <a:extLst>
                    <a:ext uri="{9D8B030D-6E8A-4147-A177-3AD203B41FA5}">
                      <a16:colId xmlns:a16="http://schemas.microsoft.com/office/drawing/2014/main" val="2942190319"/>
                    </a:ext>
                  </a:extLst>
                </a:gridCol>
              </a:tblGrid>
              <a:tr h="504056">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6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3. Vägval - Innehåller datamängden personuppgifter som informationsförvaltaren inte kan bedöma själv?</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800" dirty="0"/>
                      </a:br>
                      <a:r>
                        <a:rPr lang="sv-SE" sz="800" i="1" dirty="0"/>
                        <a:t>Finns det personuppgifter av viss typ (se exemplen) eller man känner sig osäker så bedömer kontorets personuppgiftskunnig vilka grupper som kan få tillgång till datamängden.</a:t>
                      </a:r>
                      <a:br>
                        <a:rPr lang="sv-SE" sz="800" i="1" dirty="0"/>
                      </a:br>
                      <a:endParaRPr lang="sv-SE" sz="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4. För vilka grupper kan datamängden göras tillgängligt utifrån ett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GDPR- perspektiv?</a:t>
                      </a:r>
                      <a:br>
                        <a:rPr lang="sv-SE" sz="800" i="1" dirty="0"/>
                      </a:br>
                      <a:endParaRPr lang="sv-SE" sz="8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Informationsförvaltaren kan bedöma själv </a:t>
                      </a:r>
                      <a:r>
                        <a:rPr lang="sv-SE" sz="800" dirty="0"/>
                        <a:t>till</a:t>
                      </a:r>
                      <a:r>
                        <a:rPr lang="sv-SE" sz="800" baseline="0" dirty="0"/>
                        <a:t> vem datamängden få göras tillgänglig för </a:t>
                      </a:r>
                      <a:r>
                        <a:rPr lang="sv-SE" sz="800" b="1" baseline="0" dirty="0"/>
                        <a:t>om personuppgifter av följande typ förekommer</a:t>
                      </a:r>
                      <a:r>
                        <a:rPr lang="sv-SE" sz="800" baseline="0" dirty="0"/>
                        <a:t>:</a:t>
                      </a:r>
                      <a:endParaRPr lang="sv-SE"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Adressregister</a:t>
                      </a:r>
                      <a:r>
                        <a:rPr lang="sv-SE" sz="800" baseline="0" dirty="0"/>
                        <a:t> (t ex </a:t>
                      </a:r>
                      <a:r>
                        <a:rPr lang="sv-SE" sz="800" baseline="0" dirty="0" err="1"/>
                        <a:t>Stockholm_SBK.SBK_Adressplatser</a:t>
                      </a:r>
                      <a:r>
                        <a:rPr lang="sv-SE" sz="800" baseline="0" dirty="0"/>
                        <a:t>) med bara adresser utan fler uppgifter </a:t>
                      </a:r>
                      <a:br>
                        <a:rPr lang="sv-SE" sz="800" baseline="0" dirty="0"/>
                      </a:br>
                      <a:r>
                        <a:rPr lang="sv-SE" sz="800" i="1" baseline="0" dirty="0"/>
                        <a:t>-&gt; Kan delas på Internet utifrån ett personuppgiftsperspektiv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SBK Byggnader Stockholm (</a:t>
                      </a:r>
                      <a:r>
                        <a:rPr lang="sv-SE" sz="800" baseline="0" dirty="0" err="1"/>
                        <a:t>Stockholm_SBK.SBK_Byggnader_Stockholm</a:t>
                      </a:r>
                      <a:r>
                        <a:rPr lang="sv-SE" sz="800" baseline="0" dirty="0"/>
                        <a:t>) innehåller FNR-nummer, Fastighetsbeteckningen och adresserna kopplade till byggnaden)</a:t>
                      </a:r>
                      <a:br>
                        <a:rPr lang="sv-SE" sz="800" baseline="0" dirty="0"/>
                      </a:br>
                      <a:r>
                        <a:rPr lang="sv-SE" sz="800" i="1" baseline="0" dirty="0"/>
                        <a:t>-&gt; Kan delas på Internet utifrån ett personuppgiftsperspektiv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SLK ODS Disponibel inkomster per hushåll per stadsdel (Stockholm_Stadsledningskontoret.SLK_ODS_Disponibel_Inkomst_Hushall_Stadsdelar) innehåller röjandekontrollerad (rensad från data som faller under statistiksekretess) data. Innehåller uppgifter om hushållsinkomst aggregerad per stadsdel. Eftersom stadsdelar med få hushåll genom en röjandekontroll har rensats bort går datamängden dela på internet utifrån ett personuppgiftsperspektiv. </a:t>
                      </a:r>
                      <a:br>
                        <a:rPr lang="sv-SE" sz="800" baseline="0" dirty="0"/>
                      </a:br>
                      <a:r>
                        <a:rPr lang="sv-SE" sz="800" i="1" baseline="0" dirty="0"/>
                        <a:t>-&gt; Kan delas på Internet utifrån ett personuppgiftsperspektiv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SBK </a:t>
                      </a:r>
                      <a:r>
                        <a:rPr lang="sv-SE" sz="800" baseline="0" dirty="0" err="1"/>
                        <a:t>Planormråden</a:t>
                      </a:r>
                      <a:r>
                        <a:rPr lang="sv-SE" sz="800" baseline="0" dirty="0"/>
                        <a:t> (</a:t>
                      </a:r>
                      <a:r>
                        <a:rPr lang="sv-SE" sz="800" baseline="0" dirty="0" err="1"/>
                        <a:t>Stockholm_SBK_Plandata.SBK_Planomraden</a:t>
                      </a:r>
                      <a:r>
                        <a:rPr lang="sv-SE" sz="800" baseline="0" dirty="0"/>
                        <a:t>) innehåller namn på handläggare som ansvarar för en detaljplan </a:t>
                      </a:r>
                      <a:br>
                        <a:rPr lang="sv-SE" sz="800" baseline="0" dirty="0"/>
                      </a:br>
                      <a:r>
                        <a:rPr lang="sv-SE" sz="800" i="1" baseline="0" dirty="0"/>
                        <a:t>-&gt; </a:t>
                      </a:r>
                      <a:r>
                        <a:rPr lang="sv-SE" sz="800" i="1" dirty="0"/>
                        <a:t>Kan delas på internet</a:t>
                      </a:r>
                      <a:r>
                        <a:rPr lang="sv-SE" sz="800" i="1" baseline="0" dirty="0"/>
                        <a:t> </a:t>
                      </a:r>
                      <a:r>
                        <a:rPr lang="sv-SE" sz="800" b="1" i="1" u="sng" baseline="0" dirty="0"/>
                        <a:t>om</a:t>
                      </a:r>
                      <a:r>
                        <a:rPr lang="sv-SE" sz="800" i="1" baseline="0" dirty="0"/>
                        <a:t> utifrån ett personuppgiftsperspektiv om namnet på tjänstepersonen bidrar till syftet med spridningen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Datamängder som innehåller förkortningar på namn på tjänstepersonen som har tagit fram datamängden eller del av datamängd ( tex SBKLELA) som kan kopplas till tidigare anställda. Oftast går det dock inte att motivera att namnet på tjänstepersonen är en dela av syftet med spridningen, där för bör den tas bort innan datamängden tillgängliggörs bredare.</a:t>
                      </a:r>
                      <a:br>
                        <a:rPr lang="sv-SE" sz="800" baseline="0" dirty="0"/>
                      </a:br>
                      <a:r>
                        <a:rPr lang="sv-SE" sz="800" i="1" baseline="0" dirty="0"/>
                        <a:t>-&gt; </a:t>
                      </a:r>
                      <a:r>
                        <a:rPr lang="sv-SE" sz="800" i="1" dirty="0"/>
                        <a:t>Kan delas på internet</a:t>
                      </a:r>
                      <a:r>
                        <a:rPr lang="sv-SE" sz="800" i="1" baseline="0" dirty="0"/>
                        <a:t> </a:t>
                      </a:r>
                      <a:r>
                        <a:rPr lang="sv-SE" sz="800" b="1" i="1" u="sng" baseline="0" dirty="0"/>
                        <a:t>om</a:t>
                      </a:r>
                      <a:r>
                        <a:rPr lang="sv-SE" sz="800" i="1" baseline="0" dirty="0"/>
                        <a:t> utifrån ett personuppgiftsperspektiv om namnet på tjänstepersonen bidrar till syftet med spridningen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Personuppgiftskunnig</a:t>
                      </a:r>
                      <a:r>
                        <a:rPr lang="sv-SE" sz="800" b="1" baseline="0" dirty="0"/>
                        <a:t> bedömer </a:t>
                      </a:r>
                      <a:r>
                        <a:rPr lang="sv-SE" sz="800" baseline="0" dirty="0"/>
                        <a:t>vem datamängden får göras tillgänglig för utifrån ett personuppgiftsperspektiv </a:t>
                      </a:r>
                      <a:r>
                        <a:rPr lang="sv-SE" sz="800" b="1" baseline="0" dirty="0"/>
                        <a:t>om personuppgifter av följande typ förekommer t ex</a:t>
                      </a:r>
                      <a:r>
                        <a:rPr lang="sv-SE" sz="8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adressuppgifter, </a:t>
                      </a:r>
                      <a:r>
                        <a:rPr lang="sv-SE" sz="800" dirty="0" err="1"/>
                        <a:t>fastighetsbesteckning</a:t>
                      </a:r>
                      <a:r>
                        <a:rPr lang="sv-SE" sz="800" dirty="0"/>
                        <a:t> samt antal personer som bor</a:t>
                      </a:r>
                      <a:r>
                        <a:rPr lang="sv-SE" sz="800" baseline="0" dirty="0"/>
                        <a:t> på</a:t>
                      </a:r>
                      <a:r>
                        <a:rPr lang="sv-SE" sz="800" dirty="0"/>
                        <a:t> fastigheten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namn på företag som kan vara personnamn, namn på kontaktperson inom företaget, organisationsnummer (som kan vara personnummer),</a:t>
                      </a:r>
                      <a:r>
                        <a:rPr lang="sv-SE" sz="800" baseline="0" dirty="0"/>
                        <a:t> telefonnummer, antal anställda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Innehåller omsättning på enskilda</a:t>
                      </a:r>
                      <a:r>
                        <a:rPr lang="sv-SE" sz="800" baseline="0" dirty="0"/>
                        <a:t> butiker som eventuellt kan kopplas till enskilda individer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txBody>
                  <a:tcPr/>
                </a:tc>
                <a:extLst>
                  <a:ext uri="{0D108BD9-81ED-4DB2-BD59-A6C34878D82A}">
                    <a16:rowId xmlns:a16="http://schemas.microsoft.com/office/drawing/2014/main" val="2525623261"/>
                  </a:ext>
                </a:extLst>
              </a:tr>
              <a:tr h="6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5. För vilka grupper kan datamängden göras tillgänglig utan att en kombination av denna datamängd med andra tillgängliga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datamängder ökar tillgängliga personuppgifters känslighet?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Här ska man tänka på om tillgängliggörandet</a:t>
                      </a:r>
                      <a:r>
                        <a:rPr lang="sv-SE" sz="800" baseline="0" dirty="0"/>
                        <a:t> av datamängden bidrar till att, genom att kombinera den aktuella datamängden med andra tillgängliga datamängder, öka personuppgifters känslighet. Så även om vår datamängd inte innehåller personuppgifter i sig självt ska vi ha med i vår bedömning om den kan bidra till att öka personuppgifters känslighet. </a:t>
                      </a:r>
                      <a:br>
                        <a:rPr lang="sv-SE" sz="800" baseline="0" dirty="0"/>
                      </a:br>
                      <a:br>
                        <a:rPr lang="sv-SE" sz="800" baseline="0" dirty="0"/>
                      </a:br>
                      <a:r>
                        <a:rPr lang="sv-SE" sz="800" i="1" baseline="0" dirty="0"/>
                        <a:t>Exempel: Ett exempel på det kan vara en datamängd som innehåller ett koppling-ID. Om </a:t>
                      </a:r>
                      <a:r>
                        <a:rPr lang="sv-SE" sz="800" i="1" baseline="0" dirty="0" err="1"/>
                        <a:t>kopplings-ID:t</a:t>
                      </a:r>
                      <a:r>
                        <a:rPr lang="sv-SE" sz="800" i="1" baseline="0" dirty="0"/>
                        <a:t> kan användas för att koppla ihop två datamängder som var för sig är okänsliga utifrån en personuppgiftssynpunkt men som med hjälp av vårt kopplings-ID kan kombineras till en datamängd vars innehåll är känsligare ur en personuppgiftsynpunkt än de kombinerade datamängder var för sig. I så fall bör SBK begränsa för vem vårt kopplings-ID görs tillgängligt för. Detta är dock mycket ovanligt på SBK.     </a:t>
                      </a:r>
                      <a:endParaRPr lang="sv-SE" sz="800" i="1" dirty="0"/>
                    </a:p>
                  </a:txBody>
                  <a:tcPr/>
                </a:tc>
                <a:extLst>
                  <a:ext uri="{0D108BD9-81ED-4DB2-BD59-A6C34878D82A}">
                    <a16:rowId xmlns:a16="http://schemas.microsoft.com/office/drawing/2014/main" val="1510890913"/>
                  </a:ext>
                </a:extLst>
              </a:tr>
            </a:tbl>
          </a:graphicData>
        </a:graphic>
      </p:graphicFrame>
    </p:spTree>
    <p:extLst>
      <p:ext uri="{BB962C8B-B14F-4D97-AF65-F5344CB8AC3E}">
        <p14:creationId xmlns:p14="http://schemas.microsoft.com/office/powerpoint/2010/main" val="253015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Datadelningsbedömningen</a:t>
            </a:r>
            <a:r>
              <a:rPr lang="sv-SE" dirty="0"/>
              <a:t> för perspektiven</a:t>
            </a:r>
            <a:br>
              <a:rPr lang="sv-SE" dirty="0"/>
            </a:br>
            <a:r>
              <a:rPr lang="sv-SE" sz="2000" i="1" dirty="0"/>
              <a:t>Personuppgiftsperspektiv och </a:t>
            </a:r>
            <a:r>
              <a:rPr lang="sv-SE" sz="2000" i="1"/>
              <a:t>sekretessperspektiv </a:t>
            </a:r>
            <a:endParaRPr lang="sv-SE" sz="2000"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099654133"/>
              </p:ext>
            </p:extLst>
          </p:nvPr>
        </p:nvGraphicFramePr>
        <p:xfrm>
          <a:off x="586238" y="1499872"/>
          <a:ext cx="10766346" cy="3033896"/>
        </p:xfrm>
        <a:graphic>
          <a:graphicData uri="http://schemas.openxmlformats.org/drawingml/2006/table">
            <a:tbl>
              <a:tblPr firstRow="1" bandRow="1">
                <a:tableStyleId>{5C22544A-7EE6-4342-B048-85BDC9FD1C3A}</a:tableStyleId>
              </a:tblPr>
              <a:tblGrid>
                <a:gridCol w="2485426">
                  <a:extLst>
                    <a:ext uri="{9D8B030D-6E8A-4147-A177-3AD203B41FA5}">
                      <a16:colId xmlns:a16="http://schemas.microsoft.com/office/drawing/2014/main" val="411334357"/>
                    </a:ext>
                  </a:extLst>
                </a:gridCol>
                <a:gridCol w="8280920">
                  <a:extLst>
                    <a:ext uri="{9D8B030D-6E8A-4147-A177-3AD203B41FA5}">
                      <a16:colId xmlns:a16="http://schemas.microsoft.com/office/drawing/2014/main" val="2942190319"/>
                    </a:ext>
                  </a:extLst>
                </a:gridCol>
              </a:tblGrid>
              <a:tr h="504056">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534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7. Vägval</a:t>
                      </a:r>
                      <a:r>
                        <a:rPr lang="sv-SE" sz="800" baseline="0" dirty="0"/>
                        <a:t> - </a:t>
                      </a:r>
                      <a:r>
                        <a:rPr lang="sv-SE" sz="800" dirty="0"/>
                        <a:t>Förekommer det uppgifter som omfattas av sekretess? </a:t>
                      </a:r>
                      <a:br>
                        <a:rPr lang="sv-SE" sz="800" dirty="0"/>
                      </a:br>
                      <a:br>
                        <a:rPr lang="sv-SE" sz="800" dirty="0"/>
                      </a:br>
                      <a:r>
                        <a:rPr lang="sv-SE" sz="800" i="1" dirty="0"/>
                        <a:t>Finns det uppgifter som kanske omfattas av sekretess (se exemplen) eller man känner sig osäker så bedömer kontorets sekretessansvarig arkivarie vilka grupper som kan få tillgång till datamängden.</a:t>
                      </a:r>
                    </a:p>
                    <a:p>
                      <a:endParaRPr lang="sv-SE" sz="800" dirty="0"/>
                    </a:p>
                    <a:p>
                      <a:r>
                        <a:rPr lang="sv-SE" sz="800" dirty="0"/>
                        <a:t>8. För vilka grupper kan datamängden göras tillgängligt utifrån ett</a:t>
                      </a:r>
                    </a:p>
                    <a:p>
                      <a:r>
                        <a:rPr lang="sv-SE" sz="800" dirty="0"/>
                        <a:t>sekretess-perspektiv?</a:t>
                      </a:r>
                    </a:p>
                  </a:txBody>
                  <a:tcPr/>
                </a:tc>
                <a:tc>
                  <a:txBody>
                    <a:bodyPr/>
                    <a:lstStyle/>
                    <a:p>
                      <a:pPr marL="0" indent="0">
                        <a:buFont typeface="Arial" panose="020B0604020202020204" pitchFamily="34" charset="0"/>
                        <a:buNone/>
                      </a:pPr>
                      <a:r>
                        <a:rPr lang="sv-SE" sz="800" b="1" dirty="0"/>
                        <a:t>Informationsförvaltaren</a:t>
                      </a:r>
                      <a:r>
                        <a:rPr lang="sv-SE" sz="800" b="1" baseline="0" dirty="0"/>
                        <a:t> kan bedöma själv</a:t>
                      </a:r>
                      <a:endParaRPr lang="sv-SE" sz="800" b="1" dirty="0"/>
                    </a:p>
                    <a:p>
                      <a:pPr marL="171450" indent="-171450">
                        <a:buFont typeface="Arial" panose="020B0604020202020204" pitchFamily="34" charset="0"/>
                        <a:buChar char="•"/>
                      </a:pPr>
                      <a:r>
                        <a:rPr lang="sv-SE" sz="800" dirty="0"/>
                        <a:t>Tidiga potentialer för bebyggelse, klart marknadspåverkande, en del av ytorna kommer aldrig bebyggas, en del kommer att bebyggas med nånting annat än vad som är angiven i datamängdens attributtabell även omfattningen av exploateringen kan ändras. </a:t>
                      </a:r>
                      <a:br>
                        <a:rPr lang="sv-SE" sz="800" dirty="0"/>
                      </a:br>
                      <a:r>
                        <a:rPr lang="sv-SE" sz="800" i="1" dirty="0"/>
                        <a:t>-&gt; Troligtvis</a:t>
                      </a:r>
                      <a:r>
                        <a:rPr lang="sv-SE" sz="800" i="1" baseline="0" dirty="0"/>
                        <a:t> ingen fråga om sekretess i </a:t>
                      </a:r>
                      <a:r>
                        <a:rPr lang="sv-SE" sz="800" i="1" baseline="0" dirty="0" err="1"/>
                        <a:t>OSL:s</a:t>
                      </a:r>
                      <a:r>
                        <a:rPr lang="sv-SE" sz="800" i="1" baseline="0" dirty="0"/>
                        <a:t> mening, </a:t>
                      </a:r>
                      <a:r>
                        <a:rPr lang="sv-SE" sz="800" i="1" dirty="0"/>
                        <a:t>Frågan</a:t>
                      </a:r>
                      <a:r>
                        <a:rPr lang="sv-SE" sz="800" i="1" baseline="0" dirty="0"/>
                        <a:t> om vem kan får tillgång till datamängden kan lösas under ”Verksamhetsperspektiv” eller ”Arbetsmaterial” och man avgör där vilka grupper som kan få tillgång till datamängden</a:t>
                      </a:r>
                      <a:endParaRPr lang="sv-SE" sz="800" i="1" dirty="0"/>
                    </a:p>
                    <a:p>
                      <a:pPr marL="171450" indent="-171450">
                        <a:buFont typeface="Arial" panose="020B0604020202020204" pitchFamily="34" charset="0"/>
                        <a:buChar char="•"/>
                      </a:pPr>
                      <a:r>
                        <a:rPr lang="sv-SE" sz="800" baseline="0" dirty="0"/>
                        <a:t>Områdesstrategernas förarbeten: </a:t>
                      </a:r>
                      <a:r>
                        <a:rPr lang="sv-SE" sz="800" dirty="0"/>
                        <a:t>Är en tidig potential för bebyggelse, klart marknadspåverkande, en del av ytorna kommer aldrig bebyggas, en del kommer att bebyggas med nånting annat än vad som är angiven i datamängdens attributtabell även omfattningen av exploateringen kan ändras. </a:t>
                      </a:r>
                      <a:br>
                        <a:rPr lang="sv-SE" sz="800" dirty="0"/>
                      </a:br>
                      <a:r>
                        <a:rPr lang="sv-SE" sz="800" i="1" dirty="0"/>
                        <a:t>-&gt; Troligtvis</a:t>
                      </a:r>
                      <a:r>
                        <a:rPr lang="sv-SE" sz="800" i="1" baseline="0" dirty="0"/>
                        <a:t> ingen fråga om sekretess i </a:t>
                      </a:r>
                      <a:r>
                        <a:rPr lang="sv-SE" sz="800" i="1" baseline="0" dirty="0" err="1"/>
                        <a:t>OSL:s</a:t>
                      </a:r>
                      <a:r>
                        <a:rPr lang="sv-SE" sz="800" i="1" baseline="0" dirty="0"/>
                        <a:t> mening, </a:t>
                      </a:r>
                      <a:r>
                        <a:rPr lang="sv-SE" sz="800" i="1" dirty="0"/>
                        <a:t>Frågan</a:t>
                      </a:r>
                      <a:r>
                        <a:rPr lang="sv-SE" sz="800" i="1" baseline="0" dirty="0"/>
                        <a:t> om vem kan får tillgång till datamängden kan lösas under ”Verksamhetsperspektiv” eller ”Arbetsmaterial” och man avgör där vilka grupper som kan få tillgång till datamängden</a:t>
                      </a:r>
                      <a:endParaRPr lang="sv-SE" sz="800" i="1" dirty="0"/>
                    </a:p>
                    <a:p>
                      <a:pPr marL="171450" indent="-171450">
                        <a:buFont typeface="Arial" panose="020B0604020202020204" pitchFamily="34" charset="0"/>
                        <a:buChar char="•"/>
                      </a:pPr>
                      <a:endParaRPr lang="sv-SE"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Vissa markanvisningar som innehåller arbetsmaterial som kan ge upphov till onödigt massmedial engagemang </a:t>
                      </a:r>
                      <a:br>
                        <a:rPr lang="sv-SE" sz="800" dirty="0"/>
                      </a:br>
                      <a:r>
                        <a:rPr lang="sv-SE" sz="800" i="1" dirty="0"/>
                        <a:t>-&gt; Svårt att avgöra</a:t>
                      </a:r>
                      <a:r>
                        <a:rPr lang="sv-SE" sz="800" i="1" baseline="0" dirty="0"/>
                        <a:t> om de omfattas av sekretess eftersom det handlar om data från en extern källa. Informationsförvaltare bör kontakta källan </a:t>
                      </a:r>
                      <a:r>
                        <a:rPr lang="sv-SE" sz="800" i="1" u="sng" baseline="0" dirty="0"/>
                        <a:t>och/eller</a:t>
                      </a:r>
                      <a:r>
                        <a:rPr lang="sv-SE" sz="800" i="1" baseline="0" dirty="0"/>
                        <a:t> kolla upp vad som står i licensen </a:t>
                      </a:r>
                      <a:r>
                        <a:rPr lang="sv-SE" sz="800" i="1" u="sng" baseline="0" dirty="0"/>
                        <a:t>eller</a:t>
                      </a:r>
                      <a:r>
                        <a:rPr lang="sv-SE" sz="800" i="1" baseline="0" dirty="0"/>
                        <a:t> om datamängden kan betraktas som arbetsmaterial. </a:t>
                      </a:r>
                      <a:br>
                        <a:rPr lang="sv-SE" sz="800" i="1" baseline="0" dirty="0"/>
                      </a:br>
                      <a:r>
                        <a:rPr lang="sv-SE" sz="800" i="1" baseline="0" dirty="0"/>
                        <a:t>I exemplet borde överenskommelsen med källan bör förhindra en delning utanför SBK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Data som innehåller luftledningar och kabel i mark/vatten –</a:t>
                      </a:r>
                      <a:br>
                        <a:rPr lang="sv-SE" sz="800" baseline="0" dirty="0"/>
                      </a:br>
                      <a:r>
                        <a:rPr lang="sv-SE" sz="800" i="1" dirty="0"/>
                        <a:t>-&gt; Svårt att avgöra</a:t>
                      </a:r>
                      <a:r>
                        <a:rPr lang="sv-SE" sz="800" i="1" baseline="0" dirty="0"/>
                        <a:t> om de omfattas av sekretess eftersom det handlar om data från en extern källa. Informationsförvaltare bör kontakta källan </a:t>
                      </a:r>
                      <a:r>
                        <a:rPr lang="sv-SE" sz="800" i="1" u="sng" baseline="0" dirty="0"/>
                        <a:t>och/eller</a:t>
                      </a:r>
                      <a:r>
                        <a:rPr lang="sv-SE" sz="800" i="1" baseline="0" dirty="0"/>
                        <a:t> kolla upp vad som står i licensen </a:t>
                      </a:r>
                      <a:r>
                        <a:rPr lang="sv-SE" sz="800" i="1" u="sng" baseline="0" dirty="0"/>
                        <a:t>eller</a:t>
                      </a:r>
                      <a:r>
                        <a:rPr lang="sv-SE" sz="800" i="1" baseline="0" dirty="0"/>
                        <a:t> om datamängden kan betraktas som arbetsmaterial. </a:t>
                      </a:r>
                      <a:endParaRPr lang="sv-SE" sz="800" dirty="0"/>
                    </a:p>
                    <a:p>
                      <a:pPr marL="0" indent="0">
                        <a:buFont typeface="Arial" panose="020B0604020202020204" pitchFamily="34" charset="0"/>
                        <a:buNone/>
                      </a:pPr>
                      <a:endParaRPr lang="sv-SE" sz="800" dirty="0"/>
                    </a:p>
                    <a:p>
                      <a:pPr marL="0" indent="0">
                        <a:buFont typeface="Arial" panose="020B0604020202020204" pitchFamily="34" charset="0"/>
                        <a:buNone/>
                      </a:pPr>
                      <a:r>
                        <a:rPr lang="sv-SE" sz="800" b="1" dirty="0"/>
                        <a:t>Sekretessansvarig arkivarie</a:t>
                      </a:r>
                      <a:r>
                        <a:rPr lang="sv-SE" sz="800" b="1" baseline="0" dirty="0"/>
                        <a:t> bedömer </a:t>
                      </a:r>
                      <a:r>
                        <a:rPr lang="sv-SE" sz="800" baseline="0" dirty="0"/>
                        <a:t>(eventuellt med hjälp av säkerhetssamordnaren)</a:t>
                      </a:r>
                      <a:endParaRPr lang="sv-SE"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Särskild nämnda datamängder enligt intern rutin</a:t>
                      </a:r>
                    </a:p>
                  </a:txBody>
                  <a:tcPr/>
                </a:tc>
                <a:extLst>
                  <a:ext uri="{0D108BD9-81ED-4DB2-BD59-A6C34878D82A}">
                    <a16:rowId xmlns:a16="http://schemas.microsoft.com/office/drawing/2014/main" val="3123167555"/>
                  </a:ext>
                </a:extLst>
              </a:tr>
            </a:tbl>
          </a:graphicData>
        </a:graphic>
      </p:graphicFrame>
    </p:spTree>
    <p:extLst>
      <p:ext uri="{BB962C8B-B14F-4D97-AF65-F5344CB8AC3E}">
        <p14:creationId xmlns:p14="http://schemas.microsoft.com/office/powerpoint/2010/main" val="20104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Kombinationer av datamängden med andra datamängder</a:t>
            </a:r>
          </a:p>
        </p:txBody>
      </p:sp>
      <p:pic>
        <p:nvPicPr>
          <p:cNvPr id="3" name="Bildobjekt 2" descr="Skärmur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3" y="1288800"/>
            <a:ext cx="5135080" cy="3960440"/>
          </a:xfrm>
          <a:prstGeom prst="rect">
            <a:avLst/>
          </a:prstGeom>
        </p:spPr>
      </p:pic>
    </p:spTree>
    <p:extLst>
      <p:ext uri="{BB962C8B-B14F-4D97-AF65-F5344CB8AC3E}">
        <p14:creationId xmlns:p14="http://schemas.microsoft.com/office/powerpoint/2010/main" val="106248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637986327"/>
              </p:ext>
            </p:extLst>
          </p:nvPr>
        </p:nvGraphicFramePr>
        <p:xfrm>
          <a:off x="586238" y="1559893"/>
          <a:ext cx="10838354" cy="3381275"/>
        </p:xfrm>
        <a:graphic>
          <a:graphicData uri="http://schemas.openxmlformats.org/drawingml/2006/table">
            <a:tbl>
              <a:tblPr firstRow="1" bandRow="1">
                <a:tableStyleId>{5C22544A-7EE6-4342-B048-85BDC9FD1C3A}</a:tableStyleId>
              </a:tblPr>
              <a:tblGrid>
                <a:gridCol w="2125386">
                  <a:extLst>
                    <a:ext uri="{9D8B030D-6E8A-4147-A177-3AD203B41FA5}">
                      <a16:colId xmlns:a16="http://schemas.microsoft.com/office/drawing/2014/main" val="411334357"/>
                    </a:ext>
                  </a:extLst>
                </a:gridCol>
                <a:gridCol w="8712968">
                  <a:extLst>
                    <a:ext uri="{9D8B030D-6E8A-4147-A177-3AD203B41FA5}">
                      <a16:colId xmlns:a16="http://schemas.microsoft.com/office/drawing/2014/main" val="2942190319"/>
                    </a:ext>
                  </a:extLst>
                </a:gridCol>
              </a:tblGrid>
              <a:tr h="394235">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394235">
                <a:tc>
                  <a:txBody>
                    <a:bodyPr/>
                    <a:lstStyle/>
                    <a:p>
                      <a:r>
                        <a:rPr lang="sv-SE" sz="800" dirty="0"/>
                        <a:t>10. För vilka grupper kan datamängden göras tillgängligt utan att en kombination av datamängden med andra tillgängliga datamängder påverkar andra markant negativt</a:t>
                      </a:r>
                    </a:p>
                  </a:txBody>
                  <a:tcPr/>
                </a:tc>
                <a:tc>
                  <a:txBody>
                    <a:bodyPr/>
                    <a:lstStyle/>
                    <a:p>
                      <a:r>
                        <a:rPr lang="sv-SE" sz="800" dirty="0"/>
                        <a:t>Tänk speciellt på </a:t>
                      </a:r>
                    </a:p>
                    <a:p>
                      <a:pPr marL="171450" indent="-171450">
                        <a:buFont typeface="Arial" panose="020B0604020202020204" pitchFamily="34" charset="0"/>
                        <a:buChar char="•"/>
                      </a:pPr>
                      <a:r>
                        <a:rPr lang="sv-SE" sz="800" dirty="0"/>
                        <a:t>Om samhällsviktiga verksamheters möjligheter att leverera  </a:t>
                      </a:r>
                      <a:r>
                        <a:rPr lang="sv-SE" sz="800" u="sng" dirty="0">
                          <a:solidFill>
                            <a:srgbClr val="007EC4"/>
                          </a:solidFill>
                          <a:effectLst/>
                          <a:latin typeface="Calibri" panose="020F0502020204030204" pitchFamily="34" charset="0"/>
                          <a:ea typeface="Times New Roman" panose="02020603050405020304" pitchFamily="18" charset="0"/>
                          <a:hlinkClick r:id="rId2"/>
                        </a:rPr>
                        <a:t>viktiga-samhällsfunktioner</a:t>
                      </a:r>
                      <a:r>
                        <a:rPr lang="sv-SE" sz="800" dirty="0"/>
                        <a:t> påverkas markant negativt   </a:t>
                      </a:r>
                    </a:p>
                    <a:p>
                      <a:pPr marL="171450" indent="-171450">
                        <a:buFont typeface="Arial" panose="020B0604020202020204" pitchFamily="34" charset="0"/>
                        <a:buChar char="•"/>
                      </a:pPr>
                      <a:r>
                        <a:rPr lang="sv-SE" sz="800" dirty="0"/>
                        <a:t>Om andra värden som idag skapas av datamängden (ekonomiska, miljömässiga eller andra samhälleliga värden) påverkas markant negativt  </a:t>
                      </a:r>
                    </a:p>
                    <a:p>
                      <a:pPr marL="171450" indent="-171450">
                        <a:buFont typeface="Arial" panose="020B0604020202020204" pitchFamily="34" charset="0"/>
                        <a:buChar char="•"/>
                      </a:pPr>
                      <a:r>
                        <a:rPr lang="sv-SE" sz="800" dirty="0"/>
                        <a:t>Om det påverkar någons annans arbete markant negativt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dirty="0"/>
                        <a:t>Med</a:t>
                      </a:r>
                      <a:r>
                        <a:rPr lang="sv-SE" sz="800" baseline="0" dirty="0"/>
                        <a:t> </a:t>
                      </a:r>
                      <a:r>
                        <a:rPr lang="sv-SE" sz="800" i="1" baseline="0" dirty="0"/>
                        <a:t>markant negativt </a:t>
                      </a:r>
                      <a:r>
                        <a:rPr lang="sv-SE" sz="800" baseline="0" dirty="0"/>
                        <a:t>menas huvudsakligen att de får allvarliga problem att utföra sina verksamhet.</a:t>
                      </a:r>
                    </a:p>
                    <a:p>
                      <a:pPr marL="0" indent="0">
                        <a:buFont typeface="Arial" panose="020B0604020202020204" pitchFamily="34" charset="0"/>
                        <a:buNone/>
                      </a:pPr>
                      <a:endParaRPr lang="sv-SE" sz="800" dirty="0"/>
                    </a:p>
                    <a:p>
                      <a:pPr marL="0" indent="0">
                        <a:buFont typeface="Arial" panose="020B0604020202020204" pitchFamily="34" charset="0"/>
                        <a:buNone/>
                      </a:pPr>
                      <a:r>
                        <a:rPr lang="sv-SE" sz="800" i="1" dirty="0"/>
                        <a:t>Exempel kan vara:</a:t>
                      </a:r>
                    </a:p>
                    <a:p>
                      <a:pPr marL="171450" indent="-171450">
                        <a:buFont typeface="Arial" panose="020B0604020202020204" pitchFamily="34" charset="0"/>
                        <a:buChar char="•"/>
                      </a:pPr>
                      <a:r>
                        <a:rPr lang="sv-SE" sz="800" i="1" dirty="0"/>
                        <a:t>flera i sig inte känsliga datamängder kombineras och tillsammans blir de känsliga och påverkar någons arbete negativt, t ex </a:t>
                      </a:r>
                    </a:p>
                    <a:p>
                      <a:pPr marL="628650" lvl="1" indent="-171450">
                        <a:buFont typeface="Arial" panose="020B0604020202020204" pitchFamily="34" charset="0"/>
                        <a:buChar char="•"/>
                      </a:pPr>
                      <a:r>
                        <a:rPr lang="sv-SE" sz="800" i="1" dirty="0"/>
                        <a:t>Realtids-snöröjningsdata påverkade snöröjarnas arbetsmiljö negativt, </a:t>
                      </a:r>
                    </a:p>
                    <a:p>
                      <a:pPr marL="628650" lvl="1" indent="-171450">
                        <a:buFont typeface="Arial" panose="020B0604020202020204" pitchFamily="34" charset="0"/>
                        <a:buChar char="•"/>
                      </a:pPr>
                      <a:r>
                        <a:rPr lang="sv-SE" sz="800" i="1" dirty="0"/>
                        <a:t>Personers flyttdata ackumuleras över tid så att </a:t>
                      </a:r>
                      <a:r>
                        <a:rPr lang="sv-SE" sz="800" i="1" dirty="0" err="1"/>
                        <a:t>flyttmönster</a:t>
                      </a:r>
                      <a:r>
                        <a:rPr lang="sv-SE" sz="800" i="1" dirty="0"/>
                        <a:t> framträder och att det går</a:t>
                      </a:r>
                      <a:r>
                        <a:rPr lang="sv-SE" sz="800" i="1" baseline="0" dirty="0"/>
                        <a:t> tillsammans med personers adressuppgifter röja om personen har fått en skyddad identitet </a:t>
                      </a:r>
                      <a:endParaRPr lang="sv-SE" sz="800" i="1" dirty="0"/>
                    </a:p>
                    <a:p>
                      <a:pPr marL="0" indent="0">
                        <a:buFont typeface="Arial" panose="020B0604020202020204" pitchFamily="34" charset="0"/>
                        <a:buNone/>
                      </a:pPr>
                      <a:endParaRPr lang="sv-SE" sz="800" baseline="0" dirty="0"/>
                    </a:p>
                    <a:p>
                      <a:pPr marL="0" indent="0">
                        <a:buFont typeface="Arial" panose="020B0604020202020204" pitchFamily="34" charset="0"/>
                        <a:buNone/>
                      </a:pPr>
                      <a:r>
                        <a:rPr lang="sv-SE" sz="800" baseline="0" dirty="0"/>
                        <a:t>Utgå från din egen kännedom om sådan påverkan. </a:t>
                      </a:r>
                    </a:p>
                  </a:txBody>
                  <a:tcPr/>
                </a:tc>
                <a:extLst>
                  <a:ext uri="{0D108BD9-81ED-4DB2-BD59-A6C34878D82A}">
                    <a16:rowId xmlns:a16="http://schemas.microsoft.com/office/drawing/2014/main" val="2472108406"/>
                  </a:ext>
                </a:extLst>
              </a:tr>
              <a:tr h="6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11. För vilka grupper kan datamängden göras tillgänglig utan att en kombination av denna datamängd med andra tillgängliga datamängder röjer</a:t>
                      </a:r>
                      <a:r>
                        <a:rPr lang="sv-SE" sz="800" baseline="0" dirty="0"/>
                        <a:t> något som behöver skyddas mot allmänt kännedom?</a:t>
                      </a:r>
                      <a:endParaRPr lang="sv-SE"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Tänk speciellt på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Något som röjer direkt eller indirekt  något som individer eller verksamheter behöver kunna skydda mot allmän kännedom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och/eller att det gör att det går att utläsa förhållanden om bevaknings- eller andra säkerhetsåtgärder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i="1" dirty="0"/>
                        <a:t>Exempel</a:t>
                      </a:r>
                      <a:r>
                        <a:rPr lang="sv-SE" sz="800" i="1" baseline="0" dirty="0"/>
                        <a:t> kan vara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i="1" dirty="0"/>
                        <a:t>Övervakningskamera</a:t>
                      </a:r>
                      <a:r>
                        <a:rPr lang="sv-SE" sz="800" i="1" baseline="0" dirty="0"/>
                        <a:t>bilder tillsammans med information om läget på kameran där det går att utläsa hur bevakningen av ett skyddsobjekt sköts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i="1" baseline="0" dirty="0"/>
                        <a:t>Elledningar (i kombination med var guldsmedsaffärer finns kan användas för att planera rån)</a:t>
                      </a:r>
                      <a:endParaRPr lang="sv-SE"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baseline="0" dirty="0"/>
                        <a:t>Utgå från din egen kännedom om sådan påverkan. </a:t>
                      </a:r>
                    </a:p>
                  </a:txBody>
                  <a:tcPr/>
                </a:tc>
                <a:extLst>
                  <a:ext uri="{0D108BD9-81ED-4DB2-BD59-A6C34878D82A}">
                    <a16:rowId xmlns:a16="http://schemas.microsoft.com/office/drawing/2014/main" val="2525623261"/>
                  </a:ext>
                </a:extLst>
              </a:tr>
            </a:tbl>
          </a:graphicData>
        </a:graphic>
      </p:graphicFrame>
      <p:sp>
        <p:nvSpPr>
          <p:cNvPr id="6" name="Rubrik 1"/>
          <p:cNvSpPr txBox="1">
            <a:spLocks/>
          </p:cNvSpPr>
          <p:nvPr/>
        </p:nvSpPr>
        <p:spPr>
          <a:xfrm>
            <a:off x="586238" y="476672"/>
            <a:ext cx="10972800" cy="8316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sv-SE" sz="2800" dirty="0"/>
              <a:t>Datadelningsbedömningar för perspektiven</a:t>
            </a:r>
            <a:br>
              <a:rPr lang="sv-SE" sz="2800" dirty="0"/>
            </a:br>
            <a:r>
              <a:rPr lang="sv-SE" sz="2000" i="1" dirty="0"/>
              <a:t>Kombinationer av datamängden med andra datamängder</a:t>
            </a:r>
          </a:p>
        </p:txBody>
      </p:sp>
    </p:spTree>
    <p:extLst>
      <p:ext uri="{BB962C8B-B14F-4D97-AF65-F5344CB8AC3E}">
        <p14:creationId xmlns:p14="http://schemas.microsoft.com/office/powerpoint/2010/main" val="228381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Arbetsmaterial och upphovsrätt</a:t>
            </a:r>
          </a:p>
        </p:txBody>
      </p:sp>
      <p:pic>
        <p:nvPicPr>
          <p:cNvPr id="5" name="Bildobjekt 4"/>
          <p:cNvPicPr>
            <a:picLocks noChangeAspect="1"/>
          </p:cNvPicPr>
          <p:nvPr/>
        </p:nvPicPr>
        <p:blipFill>
          <a:blip r:embed="rId2"/>
          <a:stretch>
            <a:fillRect/>
          </a:stretch>
        </p:blipFill>
        <p:spPr>
          <a:xfrm>
            <a:off x="609600" y="1772816"/>
            <a:ext cx="6128777" cy="4398441"/>
          </a:xfrm>
          <a:prstGeom prst="rect">
            <a:avLst/>
          </a:prstGeom>
        </p:spPr>
      </p:pic>
      <p:pic>
        <p:nvPicPr>
          <p:cNvPr id="6" name="Bildobjekt 5"/>
          <p:cNvPicPr>
            <a:picLocks noChangeAspect="1"/>
          </p:cNvPicPr>
          <p:nvPr/>
        </p:nvPicPr>
        <p:blipFill>
          <a:blip r:embed="rId3"/>
          <a:stretch>
            <a:fillRect/>
          </a:stretch>
        </p:blipFill>
        <p:spPr>
          <a:xfrm>
            <a:off x="1950294" y="1301931"/>
            <a:ext cx="597548" cy="614620"/>
          </a:xfrm>
          <a:prstGeom prst="rect">
            <a:avLst/>
          </a:prstGeom>
        </p:spPr>
      </p:pic>
    </p:spTree>
    <p:extLst>
      <p:ext uri="{BB962C8B-B14F-4D97-AF65-F5344CB8AC3E}">
        <p14:creationId xmlns:p14="http://schemas.microsoft.com/office/powerpoint/2010/main" val="40282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BEA77-A936-45C7-8004-88FA2FB55573}"/>
              </a:ext>
            </a:extLst>
          </p:cNvPr>
          <p:cNvSpPr>
            <a:spLocks noGrp="1"/>
          </p:cNvSpPr>
          <p:nvPr>
            <p:ph type="title"/>
          </p:nvPr>
        </p:nvSpPr>
        <p:spPr>
          <a:xfrm>
            <a:off x="796498" y="620688"/>
            <a:ext cx="10972800" cy="831600"/>
          </a:xfrm>
        </p:spPr>
        <p:txBody>
          <a:bodyPr/>
          <a:lstStyle/>
          <a:p>
            <a:r>
              <a:rPr lang="sv-SE" dirty="0"/>
              <a:t>Agenda</a:t>
            </a:r>
          </a:p>
        </p:txBody>
      </p:sp>
      <p:sp>
        <p:nvSpPr>
          <p:cNvPr id="3" name="textruta 2">
            <a:extLst>
              <a:ext uri="{FF2B5EF4-FFF2-40B4-BE49-F238E27FC236}">
                <a16:creationId xmlns:a16="http://schemas.microsoft.com/office/drawing/2014/main" id="{9C753697-13D0-420E-A2DC-67BDC597AFA7}"/>
              </a:ext>
            </a:extLst>
          </p:cNvPr>
          <p:cNvSpPr txBox="1"/>
          <p:nvPr/>
        </p:nvSpPr>
        <p:spPr>
          <a:xfrm>
            <a:off x="695400" y="1772816"/>
            <a:ext cx="10680575" cy="1323439"/>
          </a:xfrm>
          <a:prstGeom prst="rect">
            <a:avLst/>
          </a:prstGeom>
          <a:noFill/>
        </p:spPr>
        <p:txBody>
          <a:bodyPr wrap="square" numCol="1" rtlCol="0">
            <a:spAutoFit/>
          </a:bodyPr>
          <a:lstStyle/>
          <a:p>
            <a:pPr marL="342900" indent="-342900">
              <a:buFont typeface="+mj-lt"/>
              <a:buAutoNum type="arabicPeriod"/>
            </a:pPr>
            <a:r>
              <a:rPr lang="sv-SE" sz="1600" b="1" dirty="0"/>
              <a:t>Förutsättningar </a:t>
            </a:r>
          </a:p>
          <a:p>
            <a:pPr marL="342900" indent="-342900">
              <a:buFont typeface="+mj-lt"/>
              <a:buAutoNum type="arabicPeriod"/>
            </a:pPr>
            <a:r>
              <a:rPr lang="sv-SE" sz="1600" b="1" dirty="0"/>
              <a:t>Övergripande om processen</a:t>
            </a:r>
          </a:p>
          <a:p>
            <a:pPr marL="342900" indent="-342900">
              <a:buFont typeface="+mj-lt"/>
              <a:buAutoNum type="arabicPeriod"/>
            </a:pPr>
            <a:r>
              <a:rPr lang="sv-SE" sz="1600" b="1" dirty="0"/>
              <a:t>Genomförande </a:t>
            </a:r>
            <a:r>
              <a:rPr lang="sv-SE" sz="1600" dirty="0"/>
              <a:t> </a:t>
            </a:r>
          </a:p>
          <a:p>
            <a:pPr marL="800100" lvl="1" indent="-342900">
              <a:buFont typeface="+mj-lt"/>
              <a:buAutoNum type="alphaLcPeriod"/>
            </a:pPr>
            <a:r>
              <a:rPr lang="sv-SE" sz="1600" dirty="0"/>
              <a:t>Diskussion av grupp-indelningen av datamängder</a:t>
            </a:r>
          </a:p>
          <a:p>
            <a:pPr marL="800100" lvl="1" indent="-342900">
              <a:buFont typeface="+mj-lt"/>
              <a:buAutoNum type="alphaLcPeriod"/>
            </a:pPr>
            <a:r>
              <a:rPr lang="sv-SE" sz="1600" dirty="0"/>
              <a:t>Bedömning</a:t>
            </a:r>
          </a:p>
        </p:txBody>
      </p:sp>
    </p:spTree>
    <p:extLst>
      <p:ext uri="{BB962C8B-B14F-4D97-AF65-F5344CB8AC3E}">
        <p14:creationId xmlns:p14="http://schemas.microsoft.com/office/powerpoint/2010/main" val="134042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Datadelningsbedömningen</a:t>
            </a:r>
            <a:r>
              <a:rPr lang="sv-SE" dirty="0"/>
              <a:t> för perspektiven</a:t>
            </a:r>
            <a:br>
              <a:rPr lang="sv-SE" dirty="0"/>
            </a:br>
            <a:r>
              <a:rPr lang="sv-SE" sz="2000" i="1" dirty="0"/>
              <a:t>Arbetsmaterial, ägarskap och upphovsrätt</a:t>
            </a:r>
            <a:endParaRPr lang="sv-SE" sz="2000" dirty="0"/>
          </a:p>
        </p:txBody>
      </p:sp>
      <p:sp>
        <p:nvSpPr>
          <p:cNvPr id="3" name="Rektangel med rundade hörn 2"/>
          <p:cNvSpPr/>
          <p:nvPr/>
        </p:nvSpPr>
        <p:spPr>
          <a:xfrm>
            <a:off x="695400" y="1927352"/>
            <a:ext cx="1152128" cy="504056"/>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Är det arbetsmaterial?</a:t>
            </a:r>
          </a:p>
        </p:txBody>
      </p:sp>
      <p:sp>
        <p:nvSpPr>
          <p:cNvPr id="6" name="Rektangel med rundade hörn 5"/>
          <p:cNvSpPr/>
          <p:nvPr/>
        </p:nvSpPr>
        <p:spPr>
          <a:xfrm>
            <a:off x="2927648" y="1927352"/>
            <a:ext cx="2232248" cy="504056"/>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Har SBK producerat data själv?</a:t>
            </a:r>
          </a:p>
        </p:txBody>
      </p:sp>
      <p:sp>
        <p:nvSpPr>
          <p:cNvPr id="7" name="Rektangel med rundade hörn 6"/>
          <p:cNvSpPr/>
          <p:nvPr/>
        </p:nvSpPr>
        <p:spPr>
          <a:xfrm>
            <a:off x="695400" y="2719440"/>
            <a:ext cx="1152128" cy="638052"/>
          </a:xfrm>
          <a:prstGeom prst="roundRect">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Till vem kan data delas trots att det är arbetsmaterial?</a:t>
            </a:r>
          </a:p>
        </p:txBody>
      </p:sp>
      <p:cxnSp>
        <p:nvCxnSpPr>
          <p:cNvPr id="9" name="Rak pilkoppling 8"/>
          <p:cNvCxnSpPr>
            <a:stCxn id="3" idx="2"/>
            <a:endCxn id="7" idx="0"/>
          </p:cNvCxnSpPr>
          <p:nvPr/>
        </p:nvCxnSpPr>
        <p:spPr>
          <a:xfrm>
            <a:off x="1271464" y="2431408"/>
            <a:ext cx="0" cy="28803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285062" y="2456682"/>
            <a:ext cx="274434" cy="230832"/>
          </a:xfrm>
          <a:prstGeom prst="rect">
            <a:avLst/>
          </a:prstGeom>
          <a:noFill/>
        </p:spPr>
        <p:txBody>
          <a:bodyPr wrap="none" rtlCol="0">
            <a:spAutoFit/>
          </a:bodyPr>
          <a:lstStyle/>
          <a:p>
            <a:r>
              <a:rPr lang="sv-SE" sz="900" dirty="0"/>
              <a:t>ja</a:t>
            </a:r>
          </a:p>
        </p:txBody>
      </p:sp>
      <p:sp>
        <p:nvSpPr>
          <p:cNvPr id="11" name="textruta 10"/>
          <p:cNvSpPr txBox="1"/>
          <p:nvPr/>
        </p:nvSpPr>
        <p:spPr>
          <a:xfrm>
            <a:off x="2135560" y="2189978"/>
            <a:ext cx="338554" cy="230832"/>
          </a:xfrm>
          <a:prstGeom prst="rect">
            <a:avLst/>
          </a:prstGeom>
          <a:noFill/>
        </p:spPr>
        <p:txBody>
          <a:bodyPr wrap="none" rtlCol="0">
            <a:spAutoFit/>
          </a:bodyPr>
          <a:lstStyle/>
          <a:p>
            <a:r>
              <a:rPr lang="sv-SE" sz="900" dirty="0"/>
              <a:t>nej</a:t>
            </a:r>
          </a:p>
        </p:txBody>
      </p:sp>
      <p:cxnSp>
        <p:nvCxnSpPr>
          <p:cNvPr id="13" name="Rak pilkoppling 12"/>
          <p:cNvCxnSpPr>
            <a:stCxn id="3" idx="3"/>
            <a:endCxn id="6" idx="1"/>
          </p:cNvCxnSpPr>
          <p:nvPr/>
        </p:nvCxnSpPr>
        <p:spPr>
          <a:xfrm>
            <a:off x="1847528" y="2179380"/>
            <a:ext cx="108012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555900" y="3528478"/>
            <a:ext cx="1872208" cy="923330"/>
          </a:xfrm>
          <a:prstGeom prst="rect">
            <a:avLst/>
          </a:prstGeom>
          <a:noFill/>
        </p:spPr>
        <p:txBody>
          <a:bodyPr wrap="square" rtlCol="0">
            <a:spAutoFit/>
          </a:bodyPr>
          <a:lstStyle/>
          <a:p>
            <a:r>
              <a:rPr lang="sv-SE" sz="600" i="1" dirty="0"/>
              <a:t>På internet</a:t>
            </a:r>
          </a:p>
          <a:p>
            <a:r>
              <a:rPr lang="sv-SE" sz="600" i="1" dirty="0"/>
              <a:t>Till alla förvaltningar och bolag inom staden </a:t>
            </a:r>
          </a:p>
          <a:p>
            <a:r>
              <a:rPr lang="sv-SE" sz="600" i="1" dirty="0"/>
              <a:t>Till alla förvaltningar inom staden</a:t>
            </a:r>
          </a:p>
          <a:p>
            <a:r>
              <a:rPr lang="sv-SE" sz="600" i="1" dirty="0"/>
              <a:t>Bara SBK</a:t>
            </a:r>
          </a:p>
          <a:p>
            <a:r>
              <a:rPr lang="sv-SE" sz="600" i="1" dirty="0"/>
              <a:t>Bara informationsägarens avdelning</a:t>
            </a:r>
          </a:p>
          <a:p>
            <a:r>
              <a:rPr lang="sv-SE" sz="600" i="1" dirty="0"/>
              <a:t>Bara informationsägarens enhet</a:t>
            </a:r>
          </a:p>
          <a:p>
            <a:r>
              <a:rPr lang="sv-SE" sz="600" i="1" dirty="0"/>
              <a:t>Bara informationsägaren och informationsförvaltaren</a:t>
            </a:r>
          </a:p>
          <a:p>
            <a:endParaRPr lang="sv-SE" sz="600" i="1" dirty="0"/>
          </a:p>
        </p:txBody>
      </p:sp>
      <p:sp>
        <p:nvSpPr>
          <p:cNvPr id="16" name="Rektangel med rundade hörn 15"/>
          <p:cNvSpPr/>
          <p:nvPr/>
        </p:nvSpPr>
        <p:spPr>
          <a:xfrm>
            <a:off x="2927648" y="2717705"/>
            <a:ext cx="2232248" cy="387006"/>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Har SBK fått hela eller delar av data från tredje part?</a:t>
            </a:r>
          </a:p>
        </p:txBody>
      </p:sp>
      <p:sp>
        <p:nvSpPr>
          <p:cNvPr id="17" name="Rektangel med rundade hörn 16"/>
          <p:cNvSpPr/>
          <p:nvPr/>
        </p:nvSpPr>
        <p:spPr>
          <a:xfrm>
            <a:off x="2927648" y="3439520"/>
            <a:ext cx="2232248" cy="896872"/>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För vem har SBK enligt rätt enligt avtal/licens att göra tredjepartsdata tillgänglig? Ange vad som står i avtalet, eller hänvisa till licensmärkning.</a:t>
            </a:r>
          </a:p>
        </p:txBody>
      </p:sp>
      <p:cxnSp>
        <p:nvCxnSpPr>
          <p:cNvPr id="20" name="Rak pilkoppling 19"/>
          <p:cNvCxnSpPr>
            <a:stCxn id="6" idx="2"/>
            <a:endCxn id="16" idx="0"/>
          </p:cNvCxnSpPr>
          <p:nvPr/>
        </p:nvCxnSpPr>
        <p:spPr>
          <a:xfrm>
            <a:off x="4043772" y="2431408"/>
            <a:ext cx="0" cy="28629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p:cNvCxnSpPr>
            <a:stCxn id="16" idx="2"/>
            <a:endCxn id="17" idx="0"/>
          </p:cNvCxnSpPr>
          <p:nvPr/>
        </p:nvCxnSpPr>
        <p:spPr>
          <a:xfrm>
            <a:off x="4043772" y="3104711"/>
            <a:ext cx="0" cy="33480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4090760" y="2470112"/>
            <a:ext cx="338554" cy="230832"/>
          </a:xfrm>
          <a:prstGeom prst="rect">
            <a:avLst/>
          </a:prstGeom>
          <a:noFill/>
        </p:spPr>
        <p:txBody>
          <a:bodyPr wrap="none" rtlCol="0">
            <a:spAutoFit/>
          </a:bodyPr>
          <a:lstStyle/>
          <a:p>
            <a:r>
              <a:rPr lang="sv-SE" sz="900" dirty="0"/>
              <a:t>nej</a:t>
            </a:r>
          </a:p>
        </p:txBody>
      </p:sp>
      <p:sp>
        <p:nvSpPr>
          <p:cNvPr id="24" name="textruta 23"/>
          <p:cNvSpPr txBox="1"/>
          <p:nvPr/>
        </p:nvSpPr>
        <p:spPr>
          <a:xfrm>
            <a:off x="4043772" y="3138234"/>
            <a:ext cx="1293944" cy="230832"/>
          </a:xfrm>
          <a:prstGeom prst="rect">
            <a:avLst/>
          </a:prstGeom>
          <a:noFill/>
        </p:spPr>
        <p:txBody>
          <a:bodyPr wrap="none" rtlCol="0">
            <a:spAutoFit/>
          </a:bodyPr>
          <a:lstStyle/>
          <a:p>
            <a:r>
              <a:rPr lang="sv-SE" sz="900" dirty="0"/>
              <a:t>ja, hela datamängden</a:t>
            </a:r>
          </a:p>
        </p:txBody>
      </p:sp>
      <p:sp>
        <p:nvSpPr>
          <p:cNvPr id="25" name="Rektangel med rundade hörn 24"/>
          <p:cNvSpPr/>
          <p:nvPr/>
        </p:nvSpPr>
        <p:spPr>
          <a:xfrm>
            <a:off x="2925171" y="4561868"/>
            <a:ext cx="2242750" cy="889597"/>
          </a:xfrm>
          <a:prstGeom prst="roundRect">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 Utifrån svaret ovan och en rimlighetsbedömning gör SBK bedömningen att göra tredjepartsdata tillgänglig för följande grupper: </a:t>
            </a:r>
          </a:p>
        </p:txBody>
      </p:sp>
      <p:cxnSp>
        <p:nvCxnSpPr>
          <p:cNvPr id="27" name="Rak pilkoppling 26"/>
          <p:cNvCxnSpPr>
            <a:stCxn id="17" idx="2"/>
            <a:endCxn id="25" idx="0"/>
          </p:cNvCxnSpPr>
          <p:nvPr/>
        </p:nvCxnSpPr>
        <p:spPr>
          <a:xfrm>
            <a:off x="4043772" y="4336392"/>
            <a:ext cx="2774" cy="22547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2956997" y="5558228"/>
            <a:ext cx="2606080" cy="830997"/>
          </a:xfrm>
          <a:prstGeom prst="rect">
            <a:avLst/>
          </a:prstGeom>
          <a:noFill/>
        </p:spPr>
        <p:txBody>
          <a:bodyPr wrap="square" rtlCol="0">
            <a:spAutoFit/>
          </a:bodyPr>
          <a:lstStyle/>
          <a:p>
            <a:r>
              <a:rPr lang="sv-SE" sz="600" i="1" dirty="0"/>
              <a:t>På internet</a:t>
            </a:r>
          </a:p>
          <a:p>
            <a:r>
              <a:rPr lang="sv-SE" sz="600" i="1" dirty="0"/>
              <a:t>Till alla förvaltningar och bolag inom staden </a:t>
            </a:r>
          </a:p>
          <a:p>
            <a:r>
              <a:rPr lang="sv-SE" sz="600" i="1" dirty="0"/>
              <a:t>Till alla förvaltningar inom staden</a:t>
            </a:r>
          </a:p>
          <a:p>
            <a:r>
              <a:rPr lang="sv-SE" sz="600" i="1" dirty="0"/>
              <a:t>Bara SBK</a:t>
            </a:r>
          </a:p>
          <a:p>
            <a:r>
              <a:rPr lang="sv-SE" sz="600" i="1" dirty="0"/>
              <a:t>Bara informationsägarens avdelning</a:t>
            </a:r>
          </a:p>
          <a:p>
            <a:r>
              <a:rPr lang="sv-SE" sz="600" i="1" dirty="0"/>
              <a:t>Bara informationsägarens enhet</a:t>
            </a:r>
          </a:p>
          <a:p>
            <a:r>
              <a:rPr lang="sv-SE" sz="600" i="1" dirty="0"/>
              <a:t>Bara informationsägaren och informationsförvaltaren</a:t>
            </a:r>
          </a:p>
          <a:p>
            <a:endParaRPr lang="sv-SE" sz="600" dirty="0"/>
          </a:p>
        </p:txBody>
      </p:sp>
      <p:sp>
        <p:nvSpPr>
          <p:cNvPr id="43" name="textruta 42"/>
          <p:cNvSpPr txBox="1"/>
          <p:nvPr/>
        </p:nvSpPr>
        <p:spPr>
          <a:xfrm>
            <a:off x="5105618" y="3481869"/>
            <a:ext cx="652743" cy="230832"/>
          </a:xfrm>
          <a:prstGeom prst="rect">
            <a:avLst/>
          </a:prstGeom>
          <a:noFill/>
        </p:spPr>
        <p:txBody>
          <a:bodyPr wrap="none" rtlCol="0">
            <a:spAutoFit/>
          </a:bodyPr>
          <a:lstStyle/>
          <a:p>
            <a:r>
              <a:rPr lang="sv-SE" sz="900" dirty="0"/>
              <a:t>anteckna</a:t>
            </a:r>
          </a:p>
        </p:txBody>
      </p:sp>
      <p:sp>
        <p:nvSpPr>
          <p:cNvPr id="44" name="textruta 43"/>
          <p:cNvSpPr txBox="1"/>
          <p:nvPr/>
        </p:nvSpPr>
        <p:spPr>
          <a:xfrm>
            <a:off x="5293477" y="4615447"/>
            <a:ext cx="1435359" cy="923330"/>
          </a:xfrm>
          <a:prstGeom prst="rect">
            <a:avLst/>
          </a:prstGeom>
          <a:noFill/>
        </p:spPr>
        <p:txBody>
          <a:bodyPr wrap="square" rtlCol="0">
            <a:spAutoFit/>
          </a:bodyPr>
          <a:lstStyle/>
          <a:p>
            <a:r>
              <a:rPr lang="sv-SE" sz="900" dirty="0">
                <a:solidFill>
                  <a:srgbClr val="DD4A2C"/>
                </a:solidFill>
              </a:rPr>
              <a:t>Kommentar</a:t>
            </a:r>
            <a:r>
              <a:rPr lang="sv-SE" sz="900" dirty="0"/>
              <a:t>: </a:t>
            </a:r>
            <a:br>
              <a:rPr lang="sv-SE" sz="900" dirty="0"/>
            </a:br>
            <a:r>
              <a:rPr lang="sv-SE" sz="900" dirty="0"/>
              <a:t>Generellt bör man för tredjepartsdata hänvisa till </a:t>
            </a:r>
            <a:r>
              <a:rPr lang="sv-SE" sz="900" dirty="0" err="1"/>
              <a:t>tredjeparten</a:t>
            </a:r>
            <a:r>
              <a:rPr lang="sv-SE" sz="900" dirty="0"/>
              <a:t> själv,</a:t>
            </a:r>
          </a:p>
          <a:p>
            <a:r>
              <a:rPr lang="sv-SE" sz="900" dirty="0"/>
              <a:t>Vi bör inte agera mellanhand i onödan </a:t>
            </a:r>
          </a:p>
        </p:txBody>
      </p:sp>
      <p:sp>
        <p:nvSpPr>
          <p:cNvPr id="45" name="Rektangel med rundade hörn 44"/>
          <p:cNvSpPr/>
          <p:nvPr/>
        </p:nvSpPr>
        <p:spPr>
          <a:xfrm>
            <a:off x="6095421" y="2431408"/>
            <a:ext cx="1288741" cy="937658"/>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Har SBK fått kombinerad / förädlad tredjeparts data till en ny datamängd som SBK äger själv? </a:t>
            </a:r>
          </a:p>
        </p:txBody>
      </p:sp>
      <p:cxnSp>
        <p:nvCxnSpPr>
          <p:cNvPr id="47" name="Rak pilkoppling 46"/>
          <p:cNvCxnSpPr>
            <a:stCxn id="16" idx="3"/>
            <a:endCxn id="45" idx="1"/>
          </p:cNvCxnSpPr>
          <p:nvPr/>
        </p:nvCxnSpPr>
        <p:spPr>
          <a:xfrm flipV="1">
            <a:off x="5159896" y="2900237"/>
            <a:ext cx="935525" cy="1097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ruta 47"/>
          <p:cNvSpPr txBox="1"/>
          <p:nvPr/>
        </p:nvSpPr>
        <p:spPr>
          <a:xfrm>
            <a:off x="5151914" y="2946538"/>
            <a:ext cx="889987" cy="230832"/>
          </a:xfrm>
          <a:prstGeom prst="rect">
            <a:avLst/>
          </a:prstGeom>
          <a:noFill/>
        </p:spPr>
        <p:txBody>
          <a:bodyPr wrap="none" rtlCol="0">
            <a:spAutoFit/>
          </a:bodyPr>
          <a:lstStyle/>
          <a:p>
            <a:r>
              <a:rPr lang="sv-SE" sz="900" dirty="0"/>
              <a:t>ja, vissa delar</a:t>
            </a:r>
          </a:p>
        </p:txBody>
      </p:sp>
      <p:sp>
        <p:nvSpPr>
          <p:cNvPr id="55" name="Rektangel med rundade hörn 54"/>
          <p:cNvSpPr/>
          <p:nvPr/>
        </p:nvSpPr>
        <p:spPr>
          <a:xfrm>
            <a:off x="8184232" y="1875385"/>
            <a:ext cx="1288741" cy="607990"/>
          </a:xfrm>
          <a:prstGeom prst="roundRect">
            <a:avLst/>
          </a:prstGeom>
          <a:solidFill>
            <a:srgbClr val="006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Uppnår data verkshöjd?</a:t>
            </a:r>
          </a:p>
        </p:txBody>
      </p:sp>
      <p:cxnSp>
        <p:nvCxnSpPr>
          <p:cNvPr id="57" name="Vinklad koppling 56"/>
          <p:cNvCxnSpPr>
            <a:stCxn id="45" idx="3"/>
            <a:endCxn id="55" idx="1"/>
          </p:cNvCxnSpPr>
          <p:nvPr/>
        </p:nvCxnSpPr>
        <p:spPr>
          <a:xfrm flipV="1">
            <a:off x="7384162" y="2179380"/>
            <a:ext cx="800070" cy="720857"/>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ak pilkoppling 58"/>
          <p:cNvCxnSpPr>
            <a:stCxn id="6" idx="3"/>
            <a:endCxn id="55" idx="1"/>
          </p:cNvCxnSpPr>
          <p:nvPr/>
        </p:nvCxnSpPr>
        <p:spPr>
          <a:xfrm>
            <a:off x="5159896" y="2179380"/>
            <a:ext cx="3024336"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7382347" y="2898060"/>
            <a:ext cx="274434" cy="230832"/>
          </a:xfrm>
          <a:prstGeom prst="rect">
            <a:avLst/>
          </a:prstGeom>
          <a:noFill/>
        </p:spPr>
        <p:txBody>
          <a:bodyPr wrap="none" rtlCol="0">
            <a:spAutoFit/>
          </a:bodyPr>
          <a:lstStyle/>
          <a:p>
            <a:r>
              <a:rPr lang="sv-SE" sz="900" dirty="0"/>
              <a:t>ja</a:t>
            </a:r>
          </a:p>
        </p:txBody>
      </p:sp>
      <p:cxnSp>
        <p:nvCxnSpPr>
          <p:cNvPr id="62" name="Vinklad koppling 61"/>
          <p:cNvCxnSpPr>
            <a:stCxn id="45" idx="2"/>
            <a:endCxn id="17" idx="3"/>
          </p:cNvCxnSpPr>
          <p:nvPr/>
        </p:nvCxnSpPr>
        <p:spPr>
          <a:xfrm rot="5400000">
            <a:off x="5690399" y="2838563"/>
            <a:ext cx="518890" cy="1579896"/>
          </a:xfrm>
          <a:prstGeom prst="bent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ruta 62"/>
          <p:cNvSpPr txBox="1"/>
          <p:nvPr/>
        </p:nvSpPr>
        <p:spPr>
          <a:xfrm>
            <a:off x="6705207" y="3404574"/>
            <a:ext cx="338554" cy="230832"/>
          </a:xfrm>
          <a:prstGeom prst="rect">
            <a:avLst/>
          </a:prstGeom>
          <a:noFill/>
        </p:spPr>
        <p:txBody>
          <a:bodyPr wrap="none" rtlCol="0">
            <a:spAutoFit/>
          </a:bodyPr>
          <a:lstStyle/>
          <a:p>
            <a:r>
              <a:rPr lang="sv-SE" sz="900" dirty="0"/>
              <a:t>nej</a:t>
            </a:r>
          </a:p>
        </p:txBody>
      </p:sp>
      <p:sp>
        <p:nvSpPr>
          <p:cNvPr id="64" name="Rektangel med rundade hörn 63"/>
          <p:cNvSpPr/>
          <p:nvPr/>
        </p:nvSpPr>
        <p:spPr>
          <a:xfrm>
            <a:off x="8178228" y="2770998"/>
            <a:ext cx="1288741" cy="1017935"/>
          </a:xfrm>
          <a:prstGeom prst="roundRect">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SBK har rätten att göra data tillgänglig inom sitt </a:t>
            </a:r>
            <a:r>
              <a:rPr lang="sv-SE" sz="900" dirty="0" err="1"/>
              <a:t>verksamhets-område</a:t>
            </a:r>
            <a:r>
              <a:rPr lang="sv-SE" sz="900" dirty="0"/>
              <a:t> dvs för följande grupper</a:t>
            </a:r>
          </a:p>
        </p:txBody>
      </p:sp>
      <p:sp>
        <p:nvSpPr>
          <p:cNvPr id="65" name="textruta 64"/>
          <p:cNvSpPr txBox="1"/>
          <p:nvPr/>
        </p:nvSpPr>
        <p:spPr>
          <a:xfrm>
            <a:off x="8112224" y="3960640"/>
            <a:ext cx="2606080" cy="923330"/>
          </a:xfrm>
          <a:prstGeom prst="rect">
            <a:avLst/>
          </a:prstGeom>
          <a:noFill/>
        </p:spPr>
        <p:txBody>
          <a:bodyPr wrap="square" rtlCol="0">
            <a:spAutoFit/>
          </a:bodyPr>
          <a:lstStyle/>
          <a:p>
            <a:r>
              <a:rPr lang="sv-SE" sz="900" i="1" strike="sngStrike" dirty="0">
                <a:solidFill>
                  <a:srgbClr val="C40064"/>
                </a:solidFill>
              </a:rPr>
              <a:t>På internet</a:t>
            </a:r>
          </a:p>
          <a:p>
            <a:r>
              <a:rPr lang="sv-SE" sz="600" i="1" dirty="0"/>
              <a:t>Till alla förvaltningar och bolag inom staden </a:t>
            </a:r>
          </a:p>
          <a:p>
            <a:r>
              <a:rPr lang="sv-SE" sz="600" i="1" dirty="0"/>
              <a:t>Till alla förvaltningar inom staden</a:t>
            </a:r>
          </a:p>
          <a:p>
            <a:r>
              <a:rPr lang="sv-SE" sz="600" i="1" dirty="0"/>
              <a:t>Bara SBK</a:t>
            </a:r>
          </a:p>
          <a:p>
            <a:r>
              <a:rPr lang="sv-SE" sz="600" i="1" dirty="0"/>
              <a:t>Bara informationsägarens avdelning</a:t>
            </a:r>
          </a:p>
          <a:p>
            <a:r>
              <a:rPr lang="sv-SE" sz="600" i="1" dirty="0"/>
              <a:t>Bara informationsägarens enhet</a:t>
            </a:r>
          </a:p>
          <a:p>
            <a:r>
              <a:rPr lang="sv-SE" sz="600" i="1" dirty="0"/>
              <a:t>Bara informationsägaren och informationsförvaltaren</a:t>
            </a:r>
          </a:p>
          <a:p>
            <a:endParaRPr lang="sv-SE" sz="900" i="1" dirty="0"/>
          </a:p>
        </p:txBody>
      </p:sp>
      <p:cxnSp>
        <p:nvCxnSpPr>
          <p:cNvPr id="67" name="Rak pilkoppling 66"/>
          <p:cNvCxnSpPr>
            <a:stCxn id="55" idx="2"/>
            <a:endCxn id="64" idx="0"/>
          </p:cNvCxnSpPr>
          <p:nvPr/>
        </p:nvCxnSpPr>
        <p:spPr>
          <a:xfrm flipH="1">
            <a:off x="8822599" y="2483375"/>
            <a:ext cx="6004" cy="28762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ruta 67"/>
          <p:cNvSpPr txBox="1"/>
          <p:nvPr/>
        </p:nvSpPr>
        <p:spPr>
          <a:xfrm>
            <a:off x="8775835" y="2470112"/>
            <a:ext cx="274434" cy="230832"/>
          </a:xfrm>
          <a:prstGeom prst="rect">
            <a:avLst/>
          </a:prstGeom>
          <a:noFill/>
        </p:spPr>
        <p:txBody>
          <a:bodyPr wrap="none" rtlCol="0">
            <a:spAutoFit/>
          </a:bodyPr>
          <a:lstStyle/>
          <a:p>
            <a:r>
              <a:rPr lang="sv-SE" sz="900" dirty="0"/>
              <a:t>ja</a:t>
            </a:r>
          </a:p>
        </p:txBody>
      </p:sp>
      <p:sp>
        <p:nvSpPr>
          <p:cNvPr id="69" name="Rektangel med rundade hörn 68"/>
          <p:cNvSpPr/>
          <p:nvPr/>
        </p:nvSpPr>
        <p:spPr>
          <a:xfrm>
            <a:off x="10307256" y="1670412"/>
            <a:ext cx="1288741" cy="1017935"/>
          </a:xfrm>
          <a:prstGeom prst="roundRect">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Utifrån ett verkshöjds-perspektiv kan datamängden göras tillgänglig för följande grupper:</a:t>
            </a:r>
          </a:p>
        </p:txBody>
      </p:sp>
      <p:sp>
        <p:nvSpPr>
          <p:cNvPr id="70" name="textruta 69"/>
          <p:cNvSpPr txBox="1"/>
          <p:nvPr/>
        </p:nvSpPr>
        <p:spPr>
          <a:xfrm>
            <a:off x="10261035" y="2903601"/>
            <a:ext cx="2606080" cy="830997"/>
          </a:xfrm>
          <a:prstGeom prst="rect">
            <a:avLst/>
          </a:prstGeom>
          <a:noFill/>
        </p:spPr>
        <p:txBody>
          <a:bodyPr wrap="square" rtlCol="0">
            <a:spAutoFit/>
          </a:bodyPr>
          <a:lstStyle/>
          <a:p>
            <a:r>
              <a:rPr lang="sv-SE" sz="600" i="1" dirty="0"/>
              <a:t>På internet</a:t>
            </a:r>
          </a:p>
          <a:p>
            <a:r>
              <a:rPr lang="sv-SE" sz="600" i="1" dirty="0"/>
              <a:t>Till alla förvaltningar och bolag inom staden </a:t>
            </a:r>
          </a:p>
          <a:p>
            <a:r>
              <a:rPr lang="sv-SE" sz="600" i="1" dirty="0"/>
              <a:t>Till alla förvaltningar inom staden</a:t>
            </a:r>
          </a:p>
          <a:p>
            <a:r>
              <a:rPr lang="sv-SE" sz="600" i="1" dirty="0"/>
              <a:t>Bara SBK</a:t>
            </a:r>
          </a:p>
          <a:p>
            <a:r>
              <a:rPr lang="sv-SE" sz="600" i="1" dirty="0"/>
              <a:t>Bara informationsägarens avdelning</a:t>
            </a:r>
          </a:p>
          <a:p>
            <a:r>
              <a:rPr lang="sv-SE" sz="600" i="1" dirty="0"/>
              <a:t>Bara informationsägarens enhet</a:t>
            </a:r>
          </a:p>
          <a:p>
            <a:r>
              <a:rPr lang="sv-SE" sz="600" i="1" dirty="0"/>
              <a:t>Bara informationsägaren och informationsförvaltaren</a:t>
            </a:r>
          </a:p>
          <a:p>
            <a:endParaRPr lang="sv-SE" sz="600" dirty="0"/>
          </a:p>
        </p:txBody>
      </p:sp>
      <p:cxnSp>
        <p:nvCxnSpPr>
          <p:cNvPr id="72" name="Rak pilkoppling 71"/>
          <p:cNvCxnSpPr>
            <a:stCxn id="55" idx="3"/>
            <a:endCxn id="69" idx="1"/>
          </p:cNvCxnSpPr>
          <p:nvPr/>
        </p:nvCxnSpPr>
        <p:spPr>
          <a:xfrm>
            <a:off x="9472973" y="2179380"/>
            <a:ext cx="834283"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ruta 73"/>
          <p:cNvSpPr txBox="1"/>
          <p:nvPr/>
        </p:nvSpPr>
        <p:spPr>
          <a:xfrm>
            <a:off x="5224016" y="2179379"/>
            <a:ext cx="274434" cy="230832"/>
          </a:xfrm>
          <a:prstGeom prst="rect">
            <a:avLst/>
          </a:prstGeom>
          <a:noFill/>
        </p:spPr>
        <p:txBody>
          <a:bodyPr wrap="none" rtlCol="0">
            <a:spAutoFit/>
          </a:bodyPr>
          <a:lstStyle/>
          <a:p>
            <a:r>
              <a:rPr lang="sv-SE" sz="900" dirty="0"/>
              <a:t>ja</a:t>
            </a:r>
          </a:p>
        </p:txBody>
      </p:sp>
      <p:sp>
        <p:nvSpPr>
          <p:cNvPr id="75" name="textruta 74"/>
          <p:cNvSpPr txBox="1"/>
          <p:nvPr/>
        </p:nvSpPr>
        <p:spPr>
          <a:xfrm>
            <a:off x="9470233" y="2167489"/>
            <a:ext cx="338554" cy="230832"/>
          </a:xfrm>
          <a:prstGeom prst="rect">
            <a:avLst/>
          </a:prstGeom>
          <a:noFill/>
        </p:spPr>
        <p:txBody>
          <a:bodyPr wrap="none" rtlCol="0">
            <a:spAutoFit/>
          </a:bodyPr>
          <a:lstStyle/>
          <a:p>
            <a:r>
              <a:rPr lang="sv-SE" sz="900" dirty="0"/>
              <a:t>nej</a:t>
            </a:r>
          </a:p>
        </p:txBody>
      </p:sp>
      <p:sp>
        <p:nvSpPr>
          <p:cNvPr id="76" name="Rektangel 75"/>
          <p:cNvSpPr/>
          <p:nvPr/>
        </p:nvSpPr>
        <p:spPr>
          <a:xfrm>
            <a:off x="8112224" y="5059050"/>
            <a:ext cx="2358431" cy="1754326"/>
          </a:xfrm>
          <a:prstGeom prst="rect">
            <a:avLst/>
          </a:prstGeom>
        </p:spPr>
        <p:txBody>
          <a:bodyPr wrap="square">
            <a:spAutoFit/>
          </a:bodyPr>
          <a:lstStyle/>
          <a:p>
            <a:pPr>
              <a:spcAft>
                <a:spcPts val="0"/>
              </a:spcAft>
            </a:pPr>
            <a:r>
              <a:rPr lang="sv-SE" sz="900" dirty="0">
                <a:solidFill>
                  <a:srgbClr val="DD4A2C"/>
                </a:solidFill>
                <a:ea typeface="Times New Roman" panose="02020603050405020304" pitchFamily="18" charset="0"/>
              </a:rPr>
              <a:t>Kommentar</a:t>
            </a:r>
            <a:br>
              <a:rPr lang="sv-SE" sz="900" dirty="0">
                <a:ea typeface="Times New Roman" panose="02020603050405020304" pitchFamily="18" charset="0"/>
              </a:rPr>
            </a:br>
            <a:r>
              <a:rPr lang="sv-SE" sz="900" dirty="0">
                <a:ea typeface="Times New Roman" panose="02020603050405020304" pitchFamily="18" charset="0"/>
              </a:rPr>
              <a:t>Generellt är det lättare att dela underliggande data än manérsatta kartor. Manérsatta kartor kan antas uppnå verkshöjd.   Ej manérsatt data antas uppnå inte verkshöjd.</a:t>
            </a:r>
            <a:r>
              <a:rPr lang="sv-SE" sz="900" dirty="0"/>
              <a:t> </a:t>
            </a:r>
            <a:br>
              <a:rPr lang="sv-SE" sz="900" dirty="0"/>
            </a:br>
            <a:r>
              <a:rPr lang="sv-SE" sz="900" dirty="0">
                <a:solidFill>
                  <a:srgbClr val="DD4A2C"/>
                </a:solidFill>
              </a:rPr>
              <a:t>Fördjupning</a:t>
            </a:r>
          </a:p>
          <a:p>
            <a:pPr>
              <a:spcAft>
                <a:spcPts val="0"/>
              </a:spcAft>
            </a:pPr>
            <a:r>
              <a:rPr lang="sv-SE" sz="900" dirty="0"/>
              <a:t>Stöd för tolkning av verkshöjd: </a:t>
            </a:r>
            <a:r>
              <a:rPr lang="sv-SE" sz="900" u="sng" dirty="0">
                <a:hlinkClick r:id="rId2"/>
              </a:rPr>
              <a:t>Upphovsrättsskydd och ekonomiska rättigheter enligt URL | Rättslig vägledning | Skatteverket</a:t>
            </a:r>
            <a:r>
              <a:rPr lang="sv-SE" sz="900" dirty="0"/>
              <a:t>. För att sprida manérsatta kartor krävs upphovspersonens samtycke. </a:t>
            </a:r>
            <a:endParaRPr lang="sv-SE" sz="900" dirty="0">
              <a:ea typeface="Times New Roman" panose="02020603050405020304" pitchFamily="18" charset="0"/>
              <a:cs typeface="Times New Roman" panose="02020603050405020304" pitchFamily="18" charset="0"/>
            </a:endParaRPr>
          </a:p>
        </p:txBody>
      </p:sp>
      <p:sp>
        <p:nvSpPr>
          <p:cNvPr id="77" name="textruta 76"/>
          <p:cNvSpPr txBox="1"/>
          <p:nvPr/>
        </p:nvSpPr>
        <p:spPr>
          <a:xfrm>
            <a:off x="684604" y="1531675"/>
            <a:ext cx="1173719" cy="276999"/>
          </a:xfrm>
          <a:prstGeom prst="rect">
            <a:avLst/>
          </a:prstGeom>
          <a:noFill/>
        </p:spPr>
        <p:txBody>
          <a:bodyPr wrap="none" rtlCol="0">
            <a:spAutoFit/>
          </a:bodyPr>
          <a:lstStyle/>
          <a:p>
            <a:r>
              <a:rPr lang="sv-SE" sz="1200" dirty="0">
                <a:solidFill>
                  <a:srgbClr val="DD4A2C"/>
                </a:solidFill>
              </a:rPr>
              <a:t>Arbetsmaterial</a:t>
            </a:r>
          </a:p>
        </p:txBody>
      </p:sp>
      <p:sp>
        <p:nvSpPr>
          <p:cNvPr id="78" name="textruta 77"/>
          <p:cNvSpPr txBox="1"/>
          <p:nvPr/>
        </p:nvSpPr>
        <p:spPr>
          <a:xfrm>
            <a:off x="2956997" y="1529743"/>
            <a:ext cx="832279" cy="276999"/>
          </a:xfrm>
          <a:prstGeom prst="rect">
            <a:avLst/>
          </a:prstGeom>
          <a:noFill/>
        </p:spPr>
        <p:txBody>
          <a:bodyPr wrap="none" rtlCol="0">
            <a:spAutoFit/>
          </a:bodyPr>
          <a:lstStyle/>
          <a:p>
            <a:r>
              <a:rPr lang="sv-SE" sz="1200" dirty="0">
                <a:solidFill>
                  <a:srgbClr val="DD4A2C"/>
                </a:solidFill>
              </a:rPr>
              <a:t>Ägarskap</a:t>
            </a:r>
          </a:p>
        </p:txBody>
      </p:sp>
      <p:sp>
        <p:nvSpPr>
          <p:cNvPr id="79" name="textruta 78"/>
          <p:cNvSpPr txBox="1"/>
          <p:nvPr/>
        </p:nvSpPr>
        <p:spPr>
          <a:xfrm>
            <a:off x="8142902" y="1522001"/>
            <a:ext cx="1011815" cy="276999"/>
          </a:xfrm>
          <a:prstGeom prst="rect">
            <a:avLst/>
          </a:prstGeom>
          <a:noFill/>
        </p:spPr>
        <p:txBody>
          <a:bodyPr wrap="none" rtlCol="0">
            <a:spAutoFit/>
          </a:bodyPr>
          <a:lstStyle/>
          <a:p>
            <a:r>
              <a:rPr lang="sv-SE" sz="1200" dirty="0">
                <a:solidFill>
                  <a:srgbClr val="DD4A2C"/>
                </a:solidFill>
              </a:rPr>
              <a:t>Upphovsrätt</a:t>
            </a:r>
          </a:p>
        </p:txBody>
      </p:sp>
      <p:pic>
        <p:nvPicPr>
          <p:cNvPr id="4" name="Bildobjekt 3"/>
          <p:cNvPicPr>
            <a:picLocks noChangeAspect="1"/>
          </p:cNvPicPr>
          <p:nvPr/>
        </p:nvPicPr>
        <p:blipFill>
          <a:blip r:embed="rId3"/>
          <a:stretch>
            <a:fillRect/>
          </a:stretch>
        </p:blipFill>
        <p:spPr>
          <a:xfrm>
            <a:off x="1251264" y="4529528"/>
            <a:ext cx="1000125" cy="1028700"/>
          </a:xfrm>
          <a:prstGeom prst="rect">
            <a:avLst/>
          </a:prstGeom>
        </p:spPr>
      </p:pic>
      <p:cxnSp>
        <p:nvCxnSpPr>
          <p:cNvPr id="18" name="Vinklad koppling 17"/>
          <p:cNvCxnSpPr>
            <a:stCxn id="4" idx="3"/>
            <a:endCxn id="17" idx="1"/>
          </p:cNvCxnSpPr>
          <p:nvPr/>
        </p:nvCxnSpPr>
        <p:spPr>
          <a:xfrm flipV="1">
            <a:off x="2251389" y="3887956"/>
            <a:ext cx="676259" cy="1155922"/>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ruta 50"/>
          <p:cNvSpPr txBox="1"/>
          <p:nvPr/>
        </p:nvSpPr>
        <p:spPr>
          <a:xfrm>
            <a:off x="124337" y="4561868"/>
            <a:ext cx="1075120" cy="1477328"/>
          </a:xfrm>
          <a:prstGeom prst="rect">
            <a:avLst/>
          </a:prstGeom>
          <a:noFill/>
        </p:spPr>
        <p:txBody>
          <a:bodyPr wrap="square" rtlCol="0">
            <a:spAutoFit/>
          </a:bodyPr>
          <a:lstStyle/>
          <a:p>
            <a:r>
              <a:rPr lang="sv-SE" sz="900" dirty="0">
                <a:solidFill>
                  <a:srgbClr val="DD4A2C"/>
                </a:solidFill>
              </a:rPr>
              <a:t>Kommentar</a:t>
            </a:r>
            <a:r>
              <a:rPr lang="sv-SE" sz="900" dirty="0"/>
              <a:t>: </a:t>
            </a:r>
            <a:br>
              <a:rPr lang="sv-SE" sz="900" dirty="0"/>
            </a:br>
            <a:r>
              <a:rPr lang="sv-SE" sz="900" dirty="0"/>
              <a:t>Här dockar även </a:t>
            </a:r>
            <a:r>
              <a:rPr lang="sv-SE" sz="900" dirty="0" err="1"/>
              <a:t>Open</a:t>
            </a:r>
            <a:r>
              <a:rPr lang="sv-SE" sz="900" dirty="0"/>
              <a:t>-to-</a:t>
            </a:r>
            <a:r>
              <a:rPr lang="sv-SE" sz="900" dirty="0" err="1"/>
              <a:t>open</a:t>
            </a:r>
            <a:r>
              <a:rPr lang="sv-SE" sz="900" dirty="0"/>
              <a:t> frågan an igen eftersom man </a:t>
            </a:r>
            <a:r>
              <a:rPr lang="sv-SE" sz="900" dirty="0" err="1"/>
              <a:t>man</a:t>
            </a:r>
            <a:r>
              <a:rPr lang="sv-SE" sz="900" dirty="0"/>
              <a:t> ändå måste ställa sig frågan om licenser och rimligheten av datadelningen</a:t>
            </a:r>
          </a:p>
        </p:txBody>
      </p:sp>
    </p:spTree>
    <p:extLst>
      <p:ext uri="{BB962C8B-B14F-4D97-AF65-F5344CB8AC3E}">
        <p14:creationId xmlns:p14="http://schemas.microsoft.com/office/powerpoint/2010/main" val="37995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Datadelningsbedömningar för perspektiven</a:t>
            </a:r>
            <a:br>
              <a:rPr lang="sv-SE" sz="2800" dirty="0"/>
            </a:br>
            <a:r>
              <a:rPr lang="sv-SE" sz="2000" i="1" dirty="0"/>
              <a:t>Helhetsbedömning, licens och avtal </a:t>
            </a:r>
          </a:p>
        </p:txBody>
      </p:sp>
      <p:pic>
        <p:nvPicPr>
          <p:cNvPr id="3" name="Bildobjekt 2" descr="Skärmur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8800"/>
            <a:ext cx="10272464" cy="4796459"/>
          </a:xfrm>
          <a:prstGeom prst="rect">
            <a:avLst/>
          </a:prstGeom>
        </p:spPr>
      </p:pic>
    </p:spTree>
    <p:extLst>
      <p:ext uri="{BB962C8B-B14F-4D97-AF65-F5344CB8AC3E}">
        <p14:creationId xmlns:p14="http://schemas.microsoft.com/office/powerpoint/2010/main" val="90927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Datadelningsbedömningar för perspektiven</a:t>
            </a:r>
            <a:br>
              <a:rPr lang="sv-SE" sz="3200" dirty="0"/>
            </a:br>
            <a:r>
              <a:rPr lang="sv-SE" sz="2400" i="1" dirty="0"/>
              <a:t>Helhetsbedömning, licens och avtal </a:t>
            </a:r>
          </a:p>
        </p:txBody>
      </p:sp>
      <p:sp>
        <p:nvSpPr>
          <p:cNvPr id="4" name="Platshållare för text 3"/>
          <p:cNvSpPr>
            <a:spLocks noGrp="1"/>
          </p:cNvSpPr>
          <p:nvPr>
            <p:ph type="body" sz="quarter" idx="13"/>
          </p:nvPr>
        </p:nvSpPr>
        <p:spPr/>
        <p:txBody>
          <a:bodyPr/>
          <a:lstStyle/>
          <a:p>
            <a:endParaRPr lang="sv-SE"/>
          </a:p>
        </p:txBody>
      </p:sp>
      <p:sp>
        <p:nvSpPr>
          <p:cNvPr id="6" name="Platshållare för innehåll 5"/>
          <p:cNvSpPr>
            <a:spLocks noGrp="1"/>
          </p:cNvSpPr>
          <p:nvPr>
            <p:ph idx="1"/>
          </p:nvPr>
        </p:nvSpPr>
        <p:spPr>
          <a:xfrm>
            <a:off x="609601" y="1628799"/>
            <a:ext cx="3830216" cy="4105251"/>
          </a:xfrm>
        </p:spPr>
        <p:txBody>
          <a:bodyPr/>
          <a:lstStyle/>
          <a:p>
            <a:pPr marL="0" indent="0">
              <a:buNone/>
            </a:pPr>
            <a:r>
              <a:rPr lang="sv-SE" sz="1200" dirty="0"/>
              <a:t>Med hjälp av stödfrågorna gör informationsförvaltaren en sammanvägd helhetsbedömning/rekommendation för informationsägaren vilka grupper som kan få tillgång till datamängden </a:t>
            </a:r>
          </a:p>
          <a:p>
            <a:r>
              <a:rPr lang="sv-SE" sz="1200" dirty="0"/>
              <a:t>Grupperna (se lista till höger)</a:t>
            </a:r>
          </a:p>
          <a:p>
            <a:r>
              <a:rPr lang="sv-SE" sz="1200" dirty="0"/>
              <a:t>Andra grupper (försök att återanvända befintliga grupperingar ur </a:t>
            </a:r>
            <a:r>
              <a:rPr lang="sv-SE" sz="1200" dirty="0" err="1"/>
              <a:t>dropdownmenyn</a:t>
            </a:r>
            <a:r>
              <a:rPr lang="sv-SE" sz="1200" dirty="0"/>
              <a:t> så mycket som möjligt. Det underlättar det tekniska tillgängliggörandet</a:t>
            </a:r>
          </a:p>
        </p:txBody>
      </p:sp>
      <p:sp>
        <p:nvSpPr>
          <p:cNvPr id="3" name="textruta 2"/>
          <p:cNvSpPr txBox="1"/>
          <p:nvPr/>
        </p:nvSpPr>
        <p:spPr>
          <a:xfrm>
            <a:off x="5360790" y="1606330"/>
            <a:ext cx="6206480" cy="3836465"/>
          </a:xfrm>
          <a:prstGeom prst="rect">
            <a:avLst/>
          </a:prstGeom>
          <a:noFill/>
        </p:spPr>
        <p:txBody>
          <a:bodyPr wrap="square" numCol="3" rtlCol="0">
            <a:spAutoFit/>
          </a:bodyPr>
          <a:lstStyle/>
          <a:p>
            <a:pPr marL="171450" indent="-171450">
              <a:buFont typeface="Arial" panose="020B0604020202020204" pitchFamily="34" charset="0"/>
              <a:buChar char="•"/>
            </a:pPr>
            <a:r>
              <a:rPr lang="sv-SE" sz="800" dirty="0"/>
              <a:t>Ej bedömt</a:t>
            </a:r>
          </a:p>
          <a:p>
            <a:pPr marL="171450" indent="-171450">
              <a:buFont typeface="Arial" panose="020B0604020202020204" pitchFamily="34" charset="0"/>
              <a:buChar char="•"/>
            </a:pPr>
            <a:r>
              <a:rPr lang="sv-SE" sz="800" dirty="0"/>
              <a:t>På internet</a:t>
            </a:r>
          </a:p>
          <a:p>
            <a:pPr marL="171450" indent="-171450">
              <a:buFont typeface="Arial" panose="020B0604020202020204" pitchFamily="34" charset="0"/>
              <a:buChar char="•"/>
            </a:pPr>
            <a:r>
              <a:rPr lang="sv-SE" sz="800" dirty="0"/>
              <a:t>Till alla förvaltningar och bolag inom staden</a:t>
            </a:r>
          </a:p>
          <a:p>
            <a:pPr marL="171450" indent="-171450">
              <a:buFont typeface="Arial" panose="020B0604020202020204" pitchFamily="34" charset="0"/>
              <a:buChar char="•"/>
            </a:pPr>
            <a:r>
              <a:rPr lang="sv-SE" sz="800" dirty="0"/>
              <a:t>Till alla förvaltningar inom staden</a:t>
            </a:r>
          </a:p>
          <a:p>
            <a:pPr marL="171450" indent="-171450">
              <a:buFont typeface="Arial" panose="020B0604020202020204" pitchFamily="34" charset="0"/>
              <a:buChar char="•"/>
            </a:pPr>
            <a:r>
              <a:rPr lang="sv-SE" sz="800" dirty="0"/>
              <a:t>Bara vissa förvaltningar, välj specifikt vilken nedan --</a:t>
            </a:r>
          </a:p>
          <a:p>
            <a:pPr marL="628650" lvl="1" indent="-171450">
              <a:buFont typeface="Arial" panose="020B0604020202020204" pitchFamily="34" charset="0"/>
              <a:buChar char="•"/>
            </a:pPr>
            <a:r>
              <a:rPr lang="sv-SE" sz="800" dirty="0"/>
              <a:t>Trafikkontoret</a:t>
            </a:r>
          </a:p>
          <a:p>
            <a:pPr marL="628650" lvl="1" indent="-171450">
              <a:buFont typeface="Arial" panose="020B0604020202020204" pitchFamily="34" charset="0"/>
              <a:buChar char="•"/>
            </a:pPr>
            <a:r>
              <a:rPr lang="sv-SE" sz="800" dirty="0" err="1"/>
              <a:t>Expolateringskontoret</a:t>
            </a:r>
            <a:endParaRPr lang="sv-SE" sz="800" dirty="0"/>
          </a:p>
          <a:p>
            <a:pPr marL="628650" lvl="1" indent="-171450">
              <a:buFont typeface="Arial" panose="020B0604020202020204" pitchFamily="34" charset="0"/>
              <a:buChar char="•"/>
            </a:pPr>
            <a:r>
              <a:rPr lang="sv-SE" sz="800" dirty="0"/>
              <a:t>Miljöförvaltningen</a:t>
            </a:r>
          </a:p>
          <a:p>
            <a:pPr marL="628650" lvl="1" indent="-171450">
              <a:buFont typeface="Arial" panose="020B0604020202020204" pitchFamily="34" charset="0"/>
              <a:buChar char="•"/>
            </a:pPr>
            <a:r>
              <a:rPr lang="sv-SE" sz="800" dirty="0"/>
              <a:t>Fastighetskontoret</a:t>
            </a:r>
          </a:p>
          <a:p>
            <a:pPr marL="628650" lvl="1" indent="-171450">
              <a:buFont typeface="Arial" panose="020B0604020202020204" pitchFamily="34" charset="0"/>
              <a:buChar char="•"/>
            </a:pPr>
            <a:r>
              <a:rPr lang="sv-SE" sz="800" dirty="0"/>
              <a:t>Stadsledningskontoret</a:t>
            </a:r>
          </a:p>
          <a:p>
            <a:pPr marL="171450" indent="-171450">
              <a:buFont typeface="Arial" panose="020B0604020202020204" pitchFamily="34" charset="0"/>
              <a:buChar char="•"/>
            </a:pPr>
            <a:r>
              <a:rPr lang="sv-SE" sz="800" dirty="0"/>
              <a:t>Bara SBK</a:t>
            </a:r>
          </a:p>
          <a:p>
            <a:pPr marL="171450" indent="-171450">
              <a:buFont typeface="Arial" panose="020B0604020202020204" pitchFamily="34" charset="0"/>
              <a:buChar char="•"/>
            </a:pPr>
            <a:r>
              <a:rPr lang="sv-SE" sz="800" dirty="0"/>
              <a:t>Bara </a:t>
            </a:r>
            <a:r>
              <a:rPr lang="sv-SE" sz="800" dirty="0" err="1"/>
              <a:t>informationägarens</a:t>
            </a:r>
            <a:r>
              <a:rPr lang="sv-SE" sz="800" dirty="0"/>
              <a:t> avdelning, välj specifikt vilken nedan --</a:t>
            </a:r>
          </a:p>
          <a:p>
            <a:pPr marL="628650" lvl="1" indent="-171450">
              <a:buFont typeface="Arial" panose="020B0604020202020204" pitchFamily="34" charset="0"/>
              <a:buChar char="•"/>
            </a:pPr>
            <a:r>
              <a:rPr lang="sv-SE" sz="800" dirty="0"/>
              <a:t>Bara planavdelningen</a:t>
            </a:r>
          </a:p>
          <a:p>
            <a:pPr marL="628650" lvl="1" indent="-171450">
              <a:buFont typeface="Arial" panose="020B0604020202020204" pitchFamily="34" charset="0"/>
              <a:buChar char="•"/>
            </a:pPr>
            <a:r>
              <a:rPr lang="sv-SE" sz="800" dirty="0"/>
              <a:t>Bara bygglovsavdelningen</a:t>
            </a:r>
          </a:p>
          <a:p>
            <a:pPr marL="628650" lvl="1" indent="-171450">
              <a:buFont typeface="Arial" panose="020B0604020202020204" pitchFamily="34" charset="0"/>
              <a:buChar char="•"/>
            </a:pPr>
            <a:r>
              <a:rPr lang="sv-SE" sz="800" dirty="0"/>
              <a:t>Bara stadsmätningsavdelningen</a:t>
            </a:r>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endParaRPr lang="sv-SE" sz="800" dirty="0"/>
          </a:p>
          <a:p>
            <a:pPr marL="171450" indent="-171450">
              <a:buFont typeface="Arial" panose="020B0604020202020204" pitchFamily="34" charset="0"/>
              <a:buChar char="•"/>
            </a:pPr>
            <a:r>
              <a:rPr lang="sv-SE" sz="800" dirty="0"/>
              <a:t>Bara informationsägarens enhet, välj specifikt vilken nedan --</a:t>
            </a:r>
          </a:p>
          <a:p>
            <a:pPr marL="628650" lvl="1" indent="-171450">
              <a:buFont typeface="Arial" panose="020B0604020202020204" pitchFamily="34" charset="0"/>
              <a:buChar char="•"/>
            </a:pPr>
            <a:r>
              <a:rPr lang="sv-SE" sz="800" dirty="0"/>
              <a:t>Bara Planavdelnings </a:t>
            </a:r>
            <a:r>
              <a:rPr lang="sv-SE" sz="800" dirty="0" err="1"/>
              <a:t>ledninggrupp</a:t>
            </a:r>
            <a:endParaRPr lang="sv-SE" sz="800" dirty="0"/>
          </a:p>
          <a:p>
            <a:pPr marL="628650" lvl="1" indent="-171450">
              <a:buFont typeface="Arial" panose="020B0604020202020204" pitchFamily="34" charset="0"/>
              <a:buChar char="•"/>
            </a:pPr>
            <a:r>
              <a:rPr lang="sv-SE" sz="800" dirty="0"/>
              <a:t>Bara Planavdelningens Enhet Strategi- och utveckling</a:t>
            </a:r>
          </a:p>
          <a:p>
            <a:pPr marL="628650" lvl="1" indent="-171450">
              <a:buFont typeface="Arial" panose="020B0604020202020204" pitchFamily="34" charset="0"/>
              <a:buChar char="•"/>
            </a:pPr>
            <a:r>
              <a:rPr lang="sv-SE" sz="800" dirty="0"/>
              <a:t>Bara Planavdelningens Områdesstrateger</a:t>
            </a:r>
          </a:p>
          <a:p>
            <a:pPr marL="628650" lvl="1" indent="-171450">
              <a:buFont typeface="Arial" panose="020B0604020202020204" pitchFamily="34" charset="0"/>
              <a:buChar char="•"/>
            </a:pPr>
            <a:r>
              <a:rPr lang="sv-SE" sz="800" dirty="0"/>
              <a:t>Bara Planavdelningens Strategi- och utvecklingsenhet SAMT Områdesstrateger</a:t>
            </a:r>
          </a:p>
          <a:p>
            <a:pPr marL="628650" lvl="1" indent="-171450">
              <a:buFont typeface="Arial" panose="020B0604020202020204" pitchFamily="34" charset="0"/>
              <a:buChar char="•"/>
            </a:pPr>
            <a:r>
              <a:rPr lang="sv-SE" sz="800" dirty="0"/>
              <a:t>Bara Planavdelningens Enhet Yttre västerort</a:t>
            </a:r>
          </a:p>
          <a:p>
            <a:pPr marL="628650" lvl="1" indent="-171450">
              <a:buFont typeface="Arial" panose="020B0604020202020204" pitchFamily="34" charset="0"/>
              <a:buChar char="•"/>
            </a:pPr>
            <a:r>
              <a:rPr lang="sv-SE" sz="800" dirty="0"/>
              <a:t>Bara Planavdelningens Enhet Bromma och Kungsholmen</a:t>
            </a:r>
          </a:p>
          <a:p>
            <a:pPr marL="628650" lvl="1" indent="-171450">
              <a:buFont typeface="Arial" panose="020B0604020202020204" pitchFamily="34" charset="0"/>
              <a:buChar char="•"/>
            </a:pPr>
            <a:r>
              <a:rPr lang="sv-SE" sz="800" dirty="0"/>
              <a:t>Bara Planavdelningens Enhet Norrmalm och Östermalm</a:t>
            </a:r>
          </a:p>
          <a:p>
            <a:pPr marL="628650" lvl="1" indent="-171450">
              <a:buFont typeface="Arial" panose="020B0604020202020204" pitchFamily="34" charset="0"/>
              <a:buChar char="•"/>
            </a:pPr>
            <a:r>
              <a:rPr lang="sv-SE" sz="800" dirty="0"/>
              <a:t>Bara Plan avdelningens Enhet Södermalm inre söderort</a:t>
            </a:r>
          </a:p>
          <a:p>
            <a:pPr marL="628650" lvl="1" indent="-171450">
              <a:buFont typeface="Arial" panose="020B0604020202020204" pitchFamily="34" charset="0"/>
              <a:buChar char="•"/>
            </a:pPr>
            <a:r>
              <a:rPr lang="sv-SE" sz="800" dirty="0"/>
              <a:t>Bara Planavdelningens Enhet Mellersta söderort</a:t>
            </a:r>
          </a:p>
          <a:p>
            <a:pPr marL="628650" lvl="1" indent="-171450">
              <a:buFont typeface="Arial" panose="020B0604020202020204" pitchFamily="34" charset="0"/>
              <a:buChar char="•"/>
            </a:pPr>
            <a:r>
              <a:rPr lang="sv-SE" sz="800" dirty="0"/>
              <a:t>Bara Planavdelningens Enhet Västra söderort</a:t>
            </a:r>
          </a:p>
          <a:p>
            <a:pPr marL="628650" lvl="1" indent="-171450">
              <a:buFont typeface="Arial" panose="020B0604020202020204" pitchFamily="34" charset="0"/>
              <a:buChar char="•"/>
            </a:pPr>
            <a:r>
              <a:rPr lang="sv-SE" sz="800" dirty="0"/>
              <a:t>Bara Planavdelningens Enhet Östra söderort</a:t>
            </a:r>
          </a:p>
          <a:p>
            <a:pPr marL="628650" lvl="1" indent="-171450">
              <a:buFont typeface="Arial" panose="020B0604020202020204" pitchFamily="34" charset="0"/>
              <a:buChar char="•"/>
            </a:pPr>
            <a:r>
              <a:rPr lang="sv-SE" sz="800" dirty="0"/>
              <a:t>Bara Bygglovavdelningens ledningsgrupp</a:t>
            </a:r>
          </a:p>
          <a:p>
            <a:pPr marL="628650" lvl="1" indent="-171450">
              <a:buFont typeface="Arial" panose="020B0604020202020204" pitchFamily="34" charset="0"/>
              <a:buChar char="•"/>
            </a:pPr>
            <a:r>
              <a:rPr lang="sv-SE" sz="800" dirty="0"/>
              <a:t>Bara Bygglovavdelningens Enhet Tillsyn</a:t>
            </a:r>
          </a:p>
          <a:p>
            <a:pPr marL="628650" lvl="1" indent="-171450">
              <a:buFont typeface="Arial" panose="020B0604020202020204" pitchFamily="34" charset="0"/>
              <a:buChar char="•"/>
            </a:pPr>
            <a:r>
              <a:rPr lang="sv-SE" sz="800" dirty="0"/>
              <a:t>Bara Bygglovavdelningens Enhet Yttre västerort</a:t>
            </a:r>
          </a:p>
          <a:p>
            <a:pPr marL="628650" lvl="1" indent="-171450">
              <a:buFont typeface="Arial" panose="020B0604020202020204" pitchFamily="34" charset="0"/>
              <a:buChar char="•"/>
            </a:pPr>
            <a:r>
              <a:rPr lang="sv-SE" sz="800" dirty="0"/>
              <a:t>Bara Bygglovavdelningens Enhet Bromma, Kungsholmen</a:t>
            </a:r>
          </a:p>
          <a:p>
            <a:pPr marL="628650" lvl="1" indent="-171450">
              <a:buFont typeface="Arial" panose="020B0604020202020204" pitchFamily="34" charset="0"/>
              <a:buChar char="•"/>
            </a:pPr>
            <a:r>
              <a:rPr lang="sv-SE" sz="800" dirty="0"/>
              <a:t>Bara Bygglovavdelningens Enhet Norrmalm, Östermalm</a:t>
            </a:r>
          </a:p>
          <a:p>
            <a:pPr marL="628650" lvl="1" indent="-171450">
              <a:buFont typeface="Arial" panose="020B0604020202020204" pitchFamily="34" charset="0"/>
              <a:buChar char="•"/>
            </a:pPr>
            <a:r>
              <a:rPr lang="sv-SE" sz="800" dirty="0"/>
              <a:t>Bara Bygglovavdelningens Enhet Västra söderort</a:t>
            </a:r>
          </a:p>
          <a:p>
            <a:pPr marL="628650" lvl="1" indent="-171450">
              <a:buFont typeface="Arial" panose="020B0604020202020204" pitchFamily="34" charset="0"/>
              <a:buChar char="•"/>
            </a:pPr>
            <a:r>
              <a:rPr lang="sv-SE" sz="800" dirty="0"/>
              <a:t>Bara Bygglovavdelningens Enhet Södermalm, mellersta och östra söderort</a:t>
            </a:r>
          </a:p>
          <a:p>
            <a:pPr marL="628650" lvl="1" indent="-171450">
              <a:buFont typeface="Arial" panose="020B0604020202020204" pitchFamily="34" charset="0"/>
              <a:buChar char="•"/>
            </a:pPr>
            <a:r>
              <a:rPr lang="sv-SE" sz="800" dirty="0"/>
              <a:t>Bara Bygglovavdelningens Enhet Bostadsanpassning</a:t>
            </a:r>
          </a:p>
          <a:p>
            <a:pPr marL="628650" lvl="1" indent="-171450">
              <a:buFont typeface="Arial" panose="020B0604020202020204" pitchFamily="34" charset="0"/>
              <a:buChar char="•"/>
            </a:pPr>
            <a:r>
              <a:rPr lang="sv-SE" sz="800" dirty="0"/>
              <a:t>Bara </a:t>
            </a:r>
            <a:r>
              <a:rPr lang="sv-SE" sz="800" dirty="0" err="1"/>
              <a:t>Stadsmätningavdelningens</a:t>
            </a:r>
            <a:r>
              <a:rPr lang="sv-SE" sz="800" dirty="0"/>
              <a:t> ledningsgrupp</a:t>
            </a:r>
          </a:p>
          <a:p>
            <a:pPr marL="628650" lvl="1" indent="-171450">
              <a:buFont typeface="Arial" panose="020B0604020202020204" pitchFamily="34" charset="0"/>
              <a:buChar char="•"/>
            </a:pPr>
            <a:r>
              <a:rPr lang="sv-SE" sz="800" dirty="0"/>
              <a:t>Bara </a:t>
            </a:r>
            <a:r>
              <a:rPr lang="sv-SE" sz="800" dirty="0" err="1"/>
              <a:t>Stadsmätningavdelningens</a:t>
            </a:r>
            <a:r>
              <a:rPr lang="sv-SE" sz="800" dirty="0"/>
              <a:t> Enhet Geodata produktion</a:t>
            </a:r>
          </a:p>
          <a:p>
            <a:pPr marL="628650" lvl="1" indent="-171450">
              <a:buFont typeface="Arial" panose="020B0604020202020204" pitchFamily="34" charset="0"/>
              <a:buChar char="•"/>
            </a:pPr>
            <a:r>
              <a:rPr lang="sv-SE" sz="800" dirty="0"/>
              <a:t>Bara </a:t>
            </a:r>
            <a:r>
              <a:rPr lang="sv-SE" sz="800" dirty="0" err="1"/>
              <a:t>Stadsmätningavdelningens</a:t>
            </a:r>
            <a:r>
              <a:rPr lang="sv-SE" sz="800" dirty="0"/>
              <a:t> Enhet Geodata distribution</a:t>
            </a:r>
          </a:p>
          <a:p>
            <a:pPr marL="628650" lvl="1" indent="-171450">
              <a:buFont typeface="Arial" panose="020B0604020202020204" pitchFamily="34" charset="0"/>
              <a:buChar char="•"/>
            </a:pPr>
            <a:r>
              <a:rPr lang="sv-SE" sz="800" dirty="0"/>
              <a:t>Bara </a:t>
            </a:r>
            <a:r>
              <a:rPr lang="sv-SE" sz="800" dirty="0" err="1"/>
              <a:t>Stadsmätningavdelningens</a:t>
            </a:r>
            <a:r>
              <a:rPr lang="sv-SE" sz="800" dirty="0"/>
              <a:t> Enhet Stadsbyggnadsstöd</a:t>
            </a:r>
          </a:p>
          <a:p>
            <a:pPr marL="628650" lvl="1" indent="-171450">
              <a:buFont typeface="Arial" panose="020B0604020202020204" pitchFamily="34" charset="0"/>
              <a:buChar char="•"/>
            </a:pPr>
            <a:r>
              <a:rPr lang="sv-SE" sz="800" dirty="0"/>
              <a:t>Bara </a:t>
            </a:r>
            <a:r>
              <a:rPr lang="sv-SE" sz="800" dirty="0" err="1"/>
              <a:t>Stadsmätningavdelningens</a:t>
            </a:r>
            <a:r>
              <a:rPr lang="sv-SE" sz="800" dirty="0"/>
              <a:t> Kommunala lantmäterimyndigheten</a:t>
            </a:r>
          </a:p>
          <a:p>
            <a:pPr marL="628650" lvl="1" indent="-171450">
              <a:buFont typeface="Arial" panose="020B0604020202020204" pitchFamily="34" charset="0"/>
              <a:buChar char="•"/>
            </a:pPr>
            <a:r>
              <a:rPr lang="sv-SE" sz="800" dirty="0"/>
              <a:t>Bara informationsägaren och informationsförvaltaren</a:t>
            </a:r>
          </a:p>
        </p:txBody>
      </p:sp>
    </p:spTree>
    <p:extLst>
      <p:ext uri="{BB962C8B-B14F-4D97-AF65-F5344CB8AC3E}">
        <p14:creationId xmlns:p14="http://schemas.microsoft.com/office/powerpoint/2010/main" val="218204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586238" y="476672"/>
            <a:ext cx="10972800" cy="8316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sv-SE" sz="2800" dirty="0"/>
              <a:t>Datadelningsbedömningar för perspektiven</a:t>
            </a:r>
            <a:br>
              <a:rPr lang="sv-SE" sz="2800" dirty="0"/>
            </a:br>
            <a:r>
              <a:rPr lang="sv-SE" sz="2000" i="1" dirty="0"/>
              <a:t>Helhetsbedömning, licens och avtal </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491954996"/>
              </p:ext>
            </p:extLst>
          </p:nvPr>
        </p:nvGraphicFramePr>
        <p:xfrm>
          <a:off x="586238" y="1482140"/>
          <a:ext cx="10838354" cy="4138419"/>
        </p:xfrm>
        <a:graphic>
          <a:graphicData uri="http://schemas.openxmlformats.org/drawingml/2006/table">
            <a:tbl>
              <a:tblPr firstRow="1" bandRow="1">
                <a:tableStyleId>{5C22544A-7EE6-4342-B048-85BDC9FD1C3A}</a:tableStyleId>
              </a:tblPr>
              <a:tblGrid>
                <a:gridCol w="1981370">
                  <a:extLst>
                    <a:ext uri="{9D8B030D-6E8A-4147-A177-3AD203B41FA5}">
                      <a16:colId xmlns:a16="http://schemas.microsoft.com/office/drawing/2014/main" val="411334357"/>
                    </a:ext>
                  </a:extLst>
                </a:gridCol>
                <a:gridCol w="8856984">
                  <a:extLst>
                    <a:ext uri="{9D8B030D-6E8A-4147-A177-3AD203B41FA5}">
                      <a16:colId xmlns:a16="http://schemas.microsoft.com/office/drawing/2014/main" val="2942190319"/>
                    </a:ext>
                  </a:extLst>
                </a:gridCol>
              </a:tblGrid>
              <a:tr h="306376">
                <a:tc>
                  <a:txBody>
                    <a:bodyPr/>
                    <a:lstStyle/>
                    <a:p>
                      <a:r>
                        <a:rPr lang="sv-SE" sz="800" dirty="0"/>
                        <a:t>Fråga</a:t>
                      </a:r>
                    </a:p>
                  </a:txBody>
                  <a:tcPr/>
                </a:tc>
                <a:tc>
                  <a:txBody>
                    <a:bodyPr/>
                    <a:lstStyle/>
                    <a:p>
                      <a:r>
                        <a:rPr lang="sv-SE" sz="800" dirty="0"/>
                        <a:t>Kommentar</a:t>
                      </a:r>
                    </a:p>
                  </a:txBody>
                  <a:tcPr/>
                </a:tc>
                <a:extLst>
                  <a:ext uri="{0D108BD9-81ED-4DB2-BD59-A6C34878D82A}">
                    <a16:rowId xmlns:a16="http://schemas.microsoft.com/office/drawing/2014/main" val="276816172"/>
                  </a:ext>
                </a:extLst>
              </a:tr>
              <a:tr h="2010841">
                <a:tc>
                  <a:txBody>
                    <a:bodyPr/>
                    <a:lstStyle/>
                    <a:p>
                      <a:r>
                        <a:rPr lang="sv-SE" sz="800" i="0" dirty="0"/>
                        <a:t>Helhetsbedömning</a:t>
                      </a:r>
                    </a:p>
                    <a:p>
                      <a:r>
                        <a:rPr lang="sv-SE" sz="800" i="0" dirty="0"/>
                        <a:t>För vem får datamängden göras tillgängligt om alla perspektiv sammanvägs? Utifrån bedömningarna - välj den gruppen som är minst tillgänglig</a:t>
                      </a:r>
                    </a:p>
                    <a:p>
                      <a:endParaRPr lang="sv-SE" sz="800" i="0" dirty="0"/>
                    </a:p>
                    <a:p>
                      <a:endParaRPr lang="sv-SE" sz="8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Rekommendation</a:t>
                      </a:r>
                      <a:r>
                        <a:rPr lang="sv-SE" sz="800" i="0" baseline="0" dirty="0"/>
                        <a:t> till informationsägaren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Utifrån bedömningarna - välj den gruppen som är </a:t>
                      </a:r>
                      <a:r>
                        <a:rPr lang="sv-SE" sz="800" i="0" u="sng" dirty="0"/>
                        <a:t>minst</a:t>
                      </a:r>
                      <a:r>
                        <a:rPr lang="sv-SE" sz="800" i="0" dirty="0"/>
                        <a:t> tillgänglig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i="0" dirty="0"/>
                        <a:t>T ex om de olika tidigare bedömningarna kommer fram till att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Verksamhetsperspektiv: </a:t>
                      </a:r>
                      <a:r>
                        <a:rPr lang="sv-SE" sz="800" i="1" dirty="0"/>
                        <a:t>Dela på Internet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Ekonomisk perspektiv: </a:t>
                      </a:r>
                      <a:r>
                        <a:rPr lang="sv-SE" sz="800" i="1" dirty="0"/>
                        <a:t>Dela på</a:t>
                      </a:r>
                      <a:r>
                        <a:rPr lang="sv-SE" sz="800" i="1" baseline="0" dirty="0"/>
                        <a:t> internet</a:t>
                      </a:r>
                      <a:r>
                        <a:rPr lang="sv-SE" sz="800" i="1"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GDPR-perspektiv: </a:t>
                      </a:r>
                      <a:r>
                        <a:rPr lang="sv-SE" sz="800" i="1" dirty="0"/>
                        <a:t>Dela till förvaltningar och bolag</a:t>
                      </a:r>
                      <a:r>
                        <a:rPr lang="sv-SE" sz="800" i="1" baseline="0" dirty="0"/>
                        <a:t> inom staden</a:t>
                      </a:r>
                      <a:endParaRPr lang="sv-SE" sz="800" i="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Sekretessperspektiv: </a:t>
                      </a:r>
                      <a:r>
                        <a:rPr lang="sv-SE" sz="800" i="1" dirty="0"/>
                        <a:t>Dela på internet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Arbetsmaterialperspektiv: </a:t>
                      </a:r>
                      <a:r>
                        <a:rPr lang="sv-SE" sz="800" i="1" dirty="0">
                          <a:solidFill>
                            <a:schemeClr val="tx1"/>
                          </a:solidFill>
                        </a:rPr>
                        <a:t>Dela med Förvaltningar inom staden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Ägarskapsperspektiv: </a:t>
                      </a:r>
                      <a:r>
                        <a:rPr lang="sv-SE" sz="800" i="1" dirty="0">
                          <a:solidFill>
                            <a:srgbClr val="DD4A2C"/>
                          </a:solidFill>
                        </a:rPr>
                        <a:t>Dela på SBK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Upphovsrättsperspektiv: </a:t>
                      </a:r>
                      <a:r>
                        <a:rPr lang="sv-SE" sz="800" i="1" dirty="0"/>
                        <a:t>Dela på internet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dirty="0"/>
                        <a:t>Kombinationsperspektiv</a:t>
                      </a:r>
                      <a:r>
                        <a:rPr lang="sv-SE" sz="800" baseline="0" dirty="0"/>
                        <a:t> – påverka andra negativ: </a:t>
                      </a:r>
                      <a:r>
                        <a:rPr lang="sv-SE" sz="800" i="1" baseline="0" dirty="0"/>
                        <a:t>Dela på internet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800" baseline="0" dirty="0"/>
                        <a:t>Kombinationsperspektiv – skydda mot allmän kännedom: </a:t>
                      </a:r>
                      <a:r>
                        <a:rPr lang="sv-SE" sz="800" i="1" baseline="0" dirty="0"/>
                        <a:t>Dela på internet</a:t>
                      </a:r>
                      <a:endParaRPr lang="sv-SE" sz="8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 exemplet är Ägarskapsperspektivets bedömning ”</a:t>
                      </a:r>
                      <a:r>
                        <a:rPr lang="sv-SE" sz="800" dirty="0">
                          <a:solidFill>
                            <a:srgbClr val="DD4A2C"/>
                          </a:solidFill>
                        </a:rPr>
                        <a:t>Dela på SBK” </a:t>
                      </a:r>
                      <a:r>
                        <a:rPr lang="sv-SE" sz="800" dirty="0"/>
                        <a:t>minst</a:t>
                      </a:r>
                      <a:r>
                        <a:rPr lang="sv-SE" sz="800" baseline="0" dirty="0"/>
                        <a:t> tillgänglig av alla bedömningar och då delar vi </a:t>
                      </a:r>
                      <a:r>
                        <a:rPr lang="sv-SE" sz="800" u="sng" baseline="0" dirty="0"/>
                        <a:t>inte</a:t>
                      </a:r>
                      <a:r>
                        <a:rPr lang="sv-SE" sz="800" baseline="0" dirty="0"/>
                        <a:t> datamängden bredare än så. Kom dock ihåg att data kan nästan ofta även då delas om man reglerar villkoren för delningen i ett avtal om inte en av de andra bedömningarna förhindrar det.</a:t>
                      </a:r>
                      <a:endParaRPr lang="sv-SE" sz="800" dirty="0"/>
                    </a:p>
                  </a:txBody>
                  <a:tcPr/>
                </a:tc>
                <a:extLst>
                  <a:ext uri="{0D108BD9-81ED-4DB2-BD59-A6C34878D82A}">
                    <a16:rowId xmlns:a16="http://schemas.microsoft.com/office/drawing/2014/main" val="3840253449"/>
                  </a:ext>
                </a:extLst>
              </a:tr>
              <a:tr h="1789883">
                <a:tc>
                  <a:txBody>
                    <a:bodyPr/>
                    <a:lstStyle/>
                    <a:p>
                      <a:r>
                        <a:rPr lang="sv-SE" sz="800" i="0" dirty="0"/>
                        <a:t>Välj licens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Välj mellan följande tre licenstyper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dirty="0"/>
                        <a:t>CC-BY 4.0 för  datamängder där vi vill att kunna hänvisa tillbaka till vårt metadata (för t ex kunna upplysa om begränsningar med data)</a:t>
                      </a:r>
                      <a:br>
                        <a:rPr lang="sv-SE" sz="800" dirty="0"/>
                      </a:br>
                      <a:r>
                        <a:rPr lang="sv-SE" sz="800" dirty="0">
                          <a:hlinkClick r:id="rId2"/>
                        </a:rPr>
                        <a:t>Mer</a:t>
                      </a:r>
                      <a:r>
                        <a:rPr lang="sv-SE" sz="800" baseline="0" dirty="0">
                          <a:hlinkClick r:id="rId2"/>
                        </a:rPr>
                        <a:t> information &gt;&gt;</a:t>
                      </a:r>
                      <a:endParaRPr lang="sv-SE"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CC0  för datamängder som ska delas på sånt sätt där det inte är möjligt eller nödvändigt  att hänvisa tillbaka till vårt metadata (t ex nationella geodataplattformen kräver CC0)</a:t>
                      </a:r>
                      <a:br>
                        <a:rPr lang="sv-SE" sz="800" baseline="0" dirty="0"/>
                      </a:br>
                      <a:r>
                        <a:rPr lang="sv-SE" sz="800" baseline="0" dirty="0">
                          <a:hlinkClick r:id="rId3"/>
                        </a:rPr>
                        <a:t>Mer information om licensen CC0 &gt;&gt;</a:t>
                      </a:r>
                      <a:endParaRPr lang="sv-SE"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SBKs egen licens: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i="0" dirty="0">
                          <a:effectLst/>
                        </a:rPr>
                        <a:t>Licenstagaren får använda datamängden i sin verksamhet. Datamängden får därutöver inte spridas, överlåtas eller göras åtkomligt eller bearbetningsbart för tredje part.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800" baseline="0" dirty="0"/>
                        <a:t>Licenstagaren får använda datamängden i sin verksamhet och får upplåta för uppdraget nödvändiga delar av datamängden till uppdragstagare för att utföra uppdrag åt licenstagaren. Sprid ej, överlåt ej, ej åtkomligt, ej bearbetning för tredje part.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8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8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800" baseline="0" dirty="0"/>
                        <a:t>Av praktisk skäl bör vi undvika andra licenstyper.</a:t>
                      </a:r>
                    </a:p>
                  </a:txBody>
                  <a:tcPr/>
                </a:tc>
                <a:extLst>
                  <a:ext uri="{0D108BD9-81ED-4DB2-BD59-A6C34878D82A}">
                    <a16:rowId xmlns:a16="http://schemas.microsoft.com/office/drawing/2014/main" val="3433255647"/>
                  </a:ext>
                </a:extLst>
              </a:tr>
            </a:tbl>
          </a:graphicData>
        </a:graphic>
      </p:graphicFrame>
    </p:spTree>
    <p:extLst>
      <p:ext uri="{BB962C8B-B14F-4D97-AF65-F5344CB8AC3E}">
        <p14:creationId xmlns:p14="http://schemas.microsoft.com/office/powerpoint/2010/main" val="82294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3200" dirty="0"/>
              <a:t>Genomförande</a:t>
            </a:r>
            <a:endParaRPr lang="sv-SE" dirty="0"/>
          </a:p>
        </p:txBody>
      </p:sp>
      <p:sp>
        <p:nvSpPr>
          <p:cNvPr id="5" name="Underrubrik 4"/>
          <p:cNvSpPr>
            <a:spLocks noGrp="1"/>
          </p:cNvSpPr>
          <p:nvPr>
            <p:ph type="subTitle" idx="1"/>
          </p:nvPr>
        </p:nvSpPr>
        <p:spPr>
          <a:xfrm>
            <a:off x="606227" y="1340768"/>
            <a:ext cx="7296811" cy="1752600"/>
          </a:xfrm>
        </p:spPr>
        <p:txBody>
          <a:bodyPr/>
          <a:lstStyle/>
          <a:p>
            <a:r>
              <a:rPr lang="sv-SE" dirty="0"/>
              <a:t>Informationsklassning och datadelningsbedömning av geodatamängder</a:t>
            </a:r>
          </a:p>
        </p:txBody>
      </p:sp>
    </p:spTree>
    <p:extLst>
      <p:ext uri="{BB962C8B-B14F-4D97-AF65-F5344CB8AC3E}">
        <p14:creationId xmlns:p14="http://schemas.microsoft.com/office/powerpoint/2010/main" val="96587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DC2BF15-DDAA-43E0-AEB8-6876D6018784}"/>
              </a:ext>
            </a:extLst>
          </p:cNvPr>
          <p:cNvSpPr>
            <a:spLocks noGrp="1"/>
          </p:cNvSpPr>
          <p:nvPr>
            <p:ph type="title"/>
          </p:nvPr>
        </p:nvSpPr>
        <p:spPr/>
        <p:txBody>
          <a:bodyPr/>
          <a:lstStyle/>
          <a:p>
            <a:r>
              <a:rPr lang="sv-SE" dirty="0"/>
              <a:t>Gruppindelning</a:t>
            </a:r>
          </a:p>
        </p:txBody>
      </p:sp>
      <p:sp>
        <p:nvSpPr>
          <p:cNvPr id="7" name="Platshållare för innehåll 6">
            <a:extLst>
              <a:ext uri="{FF2B5EF4-FFF2-40B4-BE49-F238E27FC236}">
                <a16:creationId xmlns:a16="http://schemas.microsoft.com/office/drawing/2014/main" id="{C2D70392-5F5F-49E1-926A-D1256FFE276A}"/>
              </a:ext>
            </a:extLst>
          </p:cNvPr>
          <p:cNvSpPr>
            <a:spLocks noGrp="1"/>
          </p:cNvSpPr>
          <p:nvPr>
            <p:ph idx="1"/>
          </p:nvPr>
        </p:nvSpPr>
        <p:spPr/>
        <p:txBody>
          <a:bodyPr/>
          <a:lstStyle/>
          <a:p>
            <a:r>
              <a:rPr lang="sv-SE" dirty="0"/>
              <a:t>Om man vill effektivisera datadelningsbedömningarna kan man gruppera datamängder som beter sig på liknande sätt eller har liknande egenskaper och bedöma de samtidigt</a:t>
            </a:r>
          </a:p>
          <a:p>
            <a:r>
              <a:rPr lang="sv-SE" dirty="0"/>
              <a:t>Alla datamängder dokumenteras dock var för sig </a:t>
            </a:r>
          </a:p>
          <a:p>
            <a:r>
              <a:rPr lang="sv-SE" dirty="0"/>
              <a:t>Eftersom alla datamängder dokumenteras var för sig är det möjligt att göra särskilda bedömningar för vissa av perspektiven även för datamängder som i övrigt bedöms samtidigt</a:t>
            </a:r>
          </a:p>
          <a:p>
            <a:endParaRPr lang="sv-SE" dirty="0"/>
          </a:p>
        </p:txBody>
      </p:sp>
      <p:sp>
        <p:nvSpPr>
          <p:cNvPr id="8" name="Platshållare för text 7">
            <a:extLst>
              <a:ext uri="{FF2B5EF4-FFF2-40B4-BE49-F238E27FC236}">
                <a16:creationId xmlns:a16="http://schemas.microsoft.com/office/drawing/2014/main" id="{AF4D35F4-897D-4D7E-BA88-5700086B84D8}"/>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60618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BEA77-A936-45C7-8004-88FA2FB55573}"/>
              </a:ext>
            </a:extLst>
          </p:cNvPr>
          <p:cNvSpPr>
            <a:spLocks noGrp="1"/>
          </p:cNvSpPr>
          <p:nvPr>
            <p:ph type="title"/>
          </p:nvPr>
        </p:nvSpPr>
        <p:spPr>
          <a:xfrm>
            <a:off x="796498" y="620688"/>
            <a:ext cx="10972800" cy="831600"/>
          </a:xfrm>
        </p:spPr>
        <p:txBody>
          <a:bodyPr/>
          <a:lstStyle/>
          <a:p>
            <a:r>
              <a:rPr lang="sv-SE" sz="2800" dirty="0"/>
              <a:t>Exempel på Gruppindelning - vilka datamängder kan ”</a:t>
            </a:r>
            <a:r>
              <a:rPr lang="sv-SE" sz="2800" dirty="0" err="1"/>
              <a:t>sambedömas</a:t>
            </a:r>
            <a:r>
              <a:rPr lang="sv-SE" sz="2800" dirty="0"/>
              <a:t>”</a:t>
            </a:r>
          </a:p>
        </p:txBody>
      </p:sp>
      <p:sp>
        <p:nvSpPr>
          <p:cNvPr id="3" name="textruta 2">
            <a:extLst>
              <a:ext uri="{FF2B5EF4-FFF2-40B4-BE49-F238E27FC236}">
                <a16:creationId xmlns:a16="http://schemas.microsoft.com/office/drawing/2014/main" id="{9C753697-13D0-420E-A2DC-67BDC597AFA7}"/>
              </a:ext>
            </a:extLst>
          </p:cNvPr>
          <p:cNvSpPr txBox="1"/>
          <p:nvPr/>
        </p:nvSpPr>
        <p:spPr>
          <a:xfrm>
            <a:off x="623392" y="1481871"/>
            <a:ext cx="10680575" cy="6555641"/>
          </a:xfrm>
          <a:prstGeom prst="rect">
            <a:avLst/>
          </a:prstGeom>
          <a:noFill/>
        </p:spPr>
        <p:txBody>
          <a:bodyPr wrap="square" numCol="2" rtlCol="0">
            <a:spAutoFit/>
          </a:bodyPr>
          <a:lstStyle/>
          <a:p>
            <a:pPr marL="342900" indent="-342900">
              <a:buFont typeface="+mj-lt"/>
              <a:buAutoNum type="arabicPeriod"/>
            </a:pPr>
            <a:endParaRPr lang="sv-SE" sz="1000" b="1" dirty="0"/>
          </a:p>
          <a:p>
            <a:pPr marL="342900" indent="-342900">
              <a:buFont typeface="+mj-lt"/>
              <a:buAutoNum type="arabicPeriod"/>
            </a:pPr>
            <a:r>
              <a:rPr lang="sv-SE" sz="1000" b="1" dirty="0"/>
              <a:t>Åsa</a:t>
            </a:r>
          </a:p>
          <a:p>
            <a:pPr lvl="1"/>
            <a:r>
              <a:rPr lang="sv-SE" sz="1000" dirty="0"/>
              <a:t>Grupp ÅS1</a:t>
            </a:r>
          </a:p>
          <a:p>
            <a:pPr marL="685800" lvl="1" indent="-228600">
              <a:buFont typeface="+mj-lt"/>
              <a:buAutoNum type="arabicPeriod"/>
            </a:pPr>
            <a:r>
              <a:rPr lang="sv-SE" sz="1000" dirty="0"/>
              <a:t>SBK Fastigheter och kvarter (internt SBK)</a:t>
            </a:r>
          </a:p>
          <a:p>
            <a:pPr marL="685800" lvl="1" indent="-228600">
              <a:buFont typeface="+mj-lt"/>
              <a:buAutoNum type="arabicPeriod"/>
            </a:pPr>
            <a:r>
              <a:rPr lang="sv-SE" sz="1000" dirty="0"/>
              <a:t>SBK Fastighetslinjer (internt SBK)</a:t>
            </a:r>
          </a:p>
          <a:p>
            <a:pPr marL="685800" lvl="1" indent="-228600">
              <a:buFont typeface="+mj-lt"/>
              <a:buAutoNum type="arabicPeriod"/>
            </a:pPr>
            <a:r>
              <a:rPr lang="sv-SE" sz="1000" dirty="0"/>
              <a:t>SBK Registerkarta - Fastigheter (internt SBK)</a:t>
            </a:r>
          </a:p>
          <a:p>
            <a:pPr lvl="1"/>
            <a:endParaRPr lang="sv-SE" sz="1000" dirty="0"/>
          </a:p>
          <a:p>
            <a:pPr lvl="1"/>
            <a:r>
              <a:rPr lang="sv-SE" sz="1000" dirty="0"/>
              <a:t>Grupp ÅS2</a:t>
            </a:r>
          </a:p>
          <a:p>
            <a:pPr lvl="1"/>
            <a:r>
              <a:rPr lang="sv-SE" sz="1000" dirty="0"/>
              <a:t>SBK Antal våningar 2021 (utvalda områden)</a:t>
            </a:r>
          </a:p>
          <a:p>
            <a:pPr lvl="1"/>
            <a:r>
              <a:rPr lang="sv-SE" sz="1000" dirty="0" err="1"/>
              <a:t>Spacescape</a:t>
            </a:r>
            <a:r>
              <a:rPr lang="sv-SE" sz="1000" dirty="0"/>
              <a:t> Bebyggelsetyper 2009 (internt SBK)</a:t>
            </a:r>
          </a:p>
          <a:p>
            <a:pPr lvl="1"/>
            <a:endParaRPr lang="sv-SE" sz="1000" dirty="0"/>
          </a:p>
          <a:p>
            <a:pPr lvl="1"/>
            <a:r>
              <a:rPr lang="sv-SE" sz="1000" dirty="0"/>
              <a:t>Grupp ÅS3</a:t>
            </a:r>
          </a:p>
          <a:p>
            <a:pPr marL="685800" lvl="1" indent="-228600">
              <a:buFont typeface="+mj-lt"/>
              <a:buAutoNum type="arabicPeriod"/>
            </a:pPr>
            <a:r>
              <a:rPr lang="sv-SE" sz="1000" dirty="0"/>
              <a:t>SBK Byggnader BTA 2019 (internt SBK)</a:t>
            </a:r>
          </a:p>
          <a:p>
            <a:pPr marL="685800" lvl="1" indent="-228600">
              <a:buFont typeface="+mj-lt"/>
              <a:buAutoNum type="arabicPeriod"/>
            </a:pPr>
            <a:r>
              <a:rPr lang="sv-SE" sz="1000" dirty="0"/>
              <a:t>SBK Bebyggelsehexagoner (2021) (internt SBK)</a:t>
            </a:r>
          </a:p>
          <a:p>
            <a:pPr marL="685800" lvl="1" indent="-228600">
              <a:buFont typeface="+mj-lt"/>
              <a:buAutoNum type="arabicPeriod"/>
            </a:pPr>
            <a:r>
              <a:rPr lang="sv-SE" sz="1000" dirty="0"/>
              <a:t>SBK Bebyggelsetäthet inom 500m (2021) (internt SBK)</a:t>
            </a:r>
          </a:p>
          <a:p>
            <a:pPr marL="685800" lvl="1" indent="-228600">
              <a:buFont typeface="+mj-lt"/>
              <a:buAutoNum type="arabicPeriod"/>
            </a:pPr>
            <a:endParaRPr lang="sv-SE" sz="1000" dirty="0"/>
          </a:p>
          <a:p>
            <a:pPr lvl="1"/>
            <a:r>
              <a:rPr lang="sv-SE" sz="1000" dirty="0"/>
              <a:t>Grupp ÅS4</a:t>
            </a:r>
          </a:p>
          <a:p>
            <a:pPr marL="685800" lvl="1" indent="-228600">
              <a:buFont typeface="+mj-lt"/>
              <a:buAutoNum type="arabicPeriod"/>
            </a:pPr>
            <a:r>
              <a:rPr lang="sv-SE" sz="1000" dirty="0"/>
              <a:t>SBK TEFAT Befolkning 2018 (Internt SBK)</a:t>
            </a:r>
          </a:p>
          <a:p>
            <a:pPr lvl="1"/>
            <a:endParaRPr lang="sv-SE" sz="1000" dirty="0"/>
          </a:p>
          <a:p>
            <a:pPr lvl="1"/>
            <a:r>
              <a:rPr lang="sv-SE" sz="1000" dirty="0"/>
              <a:t>Grupp ÅS5</a:t>
            </a:r>
          </a:p>
          <a:p>
            <a:pPr marL="685800" lvl="1" indent="-228600">
              <a:buFont typeface="+mj-lt"/>
              <a:buAutoNum type="arabicPeriod"/>
            </a:pPr>
            <a:r>
              <a:rPr lang="sv-SE" sz="1000" dirty="0"/>
              <a:t>SBK ARI Verksamhetsområden (internt SBK)</a:t>
            </a:r>
          </a:p>
          <a:p>
            <a:pPr marL="685800" lvl="1" indent="-228600">
              <a:buFont typeface="+mj-lt"/>
              <a:buAutoNum type="arabicPeriod"/>
            </a:pPr>
            <a:r>
              <a:rPr lang="sv-SE" sz="1000" dirty="0"/>
              <a:t>SBK B Byggnader (internt SBK)</a:t>
            </a:r>
          </a:p>
          <a:p>
            <a:pPr marL="685800" lvl="1" indent="-228600">
              <a:buFont typeface="+mj-lt"/>
              <a:buAutoNum type="arabicPeriod"/>
            </a:pPr>
            <a:r>
              <a:rPr lang="sv-SE" sz="1000" dirty="0"/>
              <a:t>SBK Samlingslokaler (internt SBK)</a:t>
            </a:r>
          </a:p>
          <a:p>
            <a:pPr marL="685800" lvl="1" indent="-228600">
              <a:buFont typeface="+mj-lt"/>
              <a:buAutoNum type="arabicPeriod"/>
            </a:pPr>
            <a:r>
              <a:rPr lang="sv-SE" sz="1000" dirty="0"/>
              <a:t>SBK SU Verksamhetsområden (internt SBK)</a:t>
            </a:r>
          </a:p>
          <a:p>
            <a:pPr marL="685800" lvl="1" indent="-228600">
              <a:buFont typeface="+mj-lt"/>
              <a:buAutoNum type="arabicPeriod"/>
            </a:pPr>
            <a:r>
              <a:rPr lang="sv-SE" sz="1000" dirty="0"/>
              <a:t>SBK Verksamhetsområden (internt SBK)</a:t>
            </a:r>
          </a:p>
          <a:p>
            <a:pPr lvl="1"/>
            <a:endParaRPr lang="sv-SE" sz="1000" dirty="0">
              <a:solidFill>
                <a:srgbClr val="00B050"/>
              </a:solidFill>
            </a:endParaRPr>
          </a:p>
          <a:p>
            <a:pPr lvl="1"/>
            <a:r>
              <a:rPr lang="sv-SE" sz="1000" dirty="0" err="1">
                <a:solidFill>
                  <a:srgbClr val="00B050"/>
                </a:solidFill>
              </a:rPr>
              <a:t>Eveliinas</a:t>
            </a:r>
            <a:r>
              <a:rPr lang="sv-SE" sz="1000" dirty="0">
                <a:solidFill>
                  <a:srgbClr val="00B050"/>
                </a:solidFill>
              </a:rPr>
              <a:t> lager</a:t>
            </a:r>
          </a:p>
          <a:p>
            <a:pPr marL="685800" lvl="1" indent="-228600">
              <a:buFont typeface="+mj-lt"/>
              <a:buAutoNum type="arabicPeriod"/>
            </a:pPr>
            <a:r>
              <a:rPr lang="sv-SE" sz="1000" dirty="0">
                <a:solidFill>
                  <a:srgbClr val="00B050"/>
                </a:solidFill>
              </a:rPr>
              <a:t>SBK Torg (internt SBK)</a:t>
            </a:r>
          </a:p>
          <a:p>
            <a:pPr marL="685800" lvl="1" indent="-228600">
              <a:buFont typeface="+mj-lt"/>
              <a:buAutoNum type="arabicPeriod"/>
            </a:pPr>
            <a:r>
              <a:rPr lang="sv-SE" sz="1000" dirty="0">
                <a:solidFill>
                  <a:srgbClr val="00B050"/>
                </a:solidFill>
              </a:rPr>
              <a:t>SBK Idrottsplatser</a:t>
            </a:r>
          </a:p>
          <a:p>
            <a:pPr marL="685800" lvl="1" indent="-228600">
              <a:buFont typeface="+mj-lt"/>
              <a:buAutoNum type="arabicPeriod"/>
            </a:pPr>
            <a:r>
              <a:rPr lang="sv-SE" sz="1000" dirty="0">
                <a:solidFill>
                  <a:srgbClr val="00B050"/>
                </a:solidFill>
              </a:rPr>
              <a:t>SBK Bryggor Linjer</a:t>
            </a:r>
          </a:p>
          <a:p>
            <a:pPr lvl="1"/>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lvl="1"/>
            <a:endParaRPr lang="sv-SE" sz="1000" dirty="0"/>
          </a:p>
          <a:p>
            <a:pPr lvl="1"/>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marL="685800" lvl="1" indent="-228600">
              <a:buFont typeface="+mj-lt"/>
              <a:buAutoNum type="arabicPeriod"/>
            </a:pPr>
            <a:endParaRPr lang="sv-SE" sz="1000" dirty="0"/>
          </a:p>
          <a:p>
            <a:pPr lvl="1" fontAlgn="b"/>
            <a:r>
              <a:rPr lang="sv-SE" sz="1000" dirty="0"/>
              <a:t>Klassas ej  (är tjänster)</a:t>
            </a:r>
          </a:p>
          <a:p>
            <a:pPr marL="685800" lvl="1" indent="-228600" fontAlgn="b">
              <a:buFont typeface="+mj-lt"/>
              <a:buAutoNum type="arabicPeriod"/>
            </a:pPr>
            <a:r>
              <a:rPr lang="sv-SE" sz="1000" dirty="0" err="1">
                <a:solidFill>
                  <a:srgbClr val="FF0000"/>
                </a:solidFill>
              </a:rPr>
              <a:t>LstAB</a:t>
            </a:r>
            <a:r>
              <a:rPr lang="sv-SE" sz="1000" dirty="0">
                <a:solidFill>
                  <a:srgbClr val="FF0000"/>
                </a:solidFill>
              </a:rPr>
              <a:t> Rekommendationerna för lägsta grundläggningsnivå för ny bebyggelse (Mälaren) (WMS) (internt SBK)</a:t>
            </a:r>
          </a:p>
          <a:p>
            <a:pPr marL="685800" lvl="1" indent="-228600" fontAlgn="b">
              <a:buFont typeface="+mj-lt"/>
              <a:buAutoNum type="arabicPeriod"/>
            </a:pPr>
            <a:r>
              <a:rPr lang="sv-SE" sz="1000" dirty="0" err="1">
                <a:solidFill>
                  <a:srgbClr val="FF0000"/>
                </a:solidFill>
              </a:rPr>
              <a:t>LstAB</a:t>
            </a:r>
            <a:r>
              <a:rPr lang="sv-SE" sz="1000" dirty="0">
                <a:solidFill>
                  <a:srgbClr val="FF0000"/>
                </a:solidFill>
              </a:rPr>
              <a:t> Rekommendationerna för lägsta grundläggningsnivå för ny bebyggelse (Östersjön) (WMS) (internt SBK)</a:t>
            </a:r>
          </a:p>
          <a:p>
            <a:pPr marL="685800" lvl="1" indent="-228600" fontAlgn="b">
              <a:buFont typeface="+mj-lt"/>
              <a:buAutoNum type="arabicPeriod"/>
            </a:pPr>
            <a:r>
              <a:rPr lang="sv-SE" sz="1000" dirty="0" err="1">
                <a:solidFill>
                  <a:srgbClr val="FF0000"/>
                </a:solidFill>
              </a:rPr>
              <a:t>LstAB</a:t>
            </a:r>
            <a:r>
              <a:rPr lang="sv-SE" sz="1000" dirty="0">
                <a:solidFill>
                  <a:srgbClr val="FF0000"/>
                </a:solidFill>
              </a:rPr>
              <a:t> Översvämningskarteringar Östersjön - 100-års vattenstånd (2010) (WMS) (internt SBK)</a:t>
            </a:r>
          </a:p>
          <a:p>
            <a:pPr marL="685800" lvl="1" indent="-228600" fontAlgn="b">
              <a:buFont typeface="+mj-lt"/>
              <a:buAutoNum type="arabicPeriod"/>
            </a:pPr>
            <a:r>
              <a:rPr lang="sv-SE" sz="1000" dirty="0" err="1">
                <a:solidFill>
                  <a:srgbClr val="FF0000"/>
                </a:solidFill>
              </a:rPr>
              <a:t>LstAB</a:t>
            </a:r>
            <a:r>
              <a:rPr lang="sv-SE" sz="1000" dirty="0">
                <a:solidFill>
                  <a:srgbClr val="FF0000"/>
                </a:solidFill>
              </a:rPr>
              <a:t> Översvämningskarteringar Östersjön - 100-års vattenstånd (2100 - modellerat) (WMS) (internt SBK)</a:t>
            </a:r>
          </a:p>
          <a:p>
            <a:pPr marL="685800" lvl="1" indent="-228600" fontAlgn="b">
              <a:buFont typeface="+mj-lt"/>
              <a:buAutoNum type="arabicPeriod"/>
            </a:pPr>
            <a:r>
              <a:rPr lang="sv-SE" sz="1000" dirty="0">
                <a:solidFill>
                  <a:srgbClr val="FF0000"/>
                </a:solidFill>
              </a:rPr>
              <a:t>MSB Översvämningsportalen (WMS)</a:t>
            </a:r>
          </a:p>
          <a:p>
            <a:pPr marL="685800" lvl="1" indent="-228600" fontAlgn="b">
              <a:buFont typeface="+mj-lt"/>
              <a:buAutoNum type="arabicPeriod"/>
            </a:pPr>
            <a:r>
              <a:rPr lang="sv-SE" sz="1000" dirty="0">
                <a:solidFill>
                  <a:srgbClr val="FF0000"/>
                </a:solidFill>
              </a:rPr>
              <a:t>SVOA Resultat </a:t>
            </a:r>
            <a:r>
              <a:rPr lang="sv-SE" sz="1000" dirty="0" err="1">
                <a:solidFill>
                  <a:srgbClr val="FF0000"/>
                </a:solidFill>
              </a:rPr>
              <a:t>Bällstaåmodellen</a:t>
            </a:r>
            <a:r>
              <a:rPr lang="sv-SE" sz="1000" dirty="0">
                <a:solidFill>
                  <a:srgbClr val="FF0000"/>
                </a:solidFill>
              </a:rPr>
              <a:t> - Skyfall - Öppna data - </a:t>
            </a:r>
            <a:r>
              <a:rPr lang="sv-SE" sz="1000" dirty="0" err="1">
                <a:solidFill>
                  <a:srgbClr val="FF0000"/>
                </a:solidFill>
              </a:rPr>
              <a:t>Maxdjup</a:t>
            </a:r>
            <a:r>
              <a:rPr lang="sv-SE" sz="1000" dirty="0">
                <a:solidFill>
                  <a:srgbClr val="FF0000"/>
                </a:solidFill>
              </a:rPr>
              <a:t> 100 års regn, framtida med klimatfaktor (internt SBK)</a:t>
            </a:r>
          </a:p>
          <a:p>
            <a:pPr marL="685800" lvl="1" indent="-228600" fontAlgn="b">
              <a:buFont typeface="+mj-lt"/>
              <a:buAutoNum type="arabicPeriod"/>
            </a:pPr>
            <a:r>
              <a:rPr lang="sv-SE" sz="1000" dirty="0">
                <a:solidFill>
                  <a:srgbClr val="FF0000"/>
                </a:solidFill>
              </a:rPr>
              <a:t>SVOA Resultat </a:t>
            </a:r>
            <a:r>
              <a:rPr lang="sv-SE" sz="1000" dirty="0" err="1">
                <a:solidFill>
                  <a:srgbClr val="FF0000"/>
                </a:solidFill>
              </a:rPr>
              <a:t>Bällstaåmodellen</a:t>
            </a:r>
            <a:r>
              <a:rPr lang="sv-SE" sz="1000" dirty="0">
                <a:solidFill>
                  <a:srgbClr val="FF0000"/>
                </a:solidFill>
              </a:rPr>
              <a:t> - Skyfall - Öppna data - </a:t>
            </a:r>
            <a:r>
              <a:rPr lang="sv-SE" sz="1000" dirty="0" err="1">
                <a:solidFill>
                  <a:srgbClr val="FF0000"/>
                </a:solidFill>
              </a:rPr>
              <a:t>Maxdjup</a:t>
            </a:r>
            <a:r>
              <a:rPr lang="sv-SE" sz="1000" dirty="0">
                <a:solidFill>
                  <a:srgbClr val="FF0000"/>
                </a:solidFill>
              </a:rPr>
              <a:t> 100 års regn, nuläge med klimatfaktor (internt SBK)</a:t>
            </a:r>
          </a:p>
          <a:p>
            <a:pPr marL="685800" lvl="1" indent="-228600" fontAlgn="b">
              <a:buFont typeface="+mj-lt"/>
              <a:buAutoNum type="arabicPeriod"/>
            </a:pPr>
            <a:endParaRPr lang="sv-SE" sz="1000" dirty="0"/>
          </a:p>
          <a:p>
            <a:pPr lvl="1"/>
            <a:endParaRPr lang="sv-SE" sz="1000" dirty="0"/>
          </a:p>
        </p:txBody>
      </p:sp>
    </p:spTree>
    <p:extLst>
      <p:ext uri="{BB962C8B-B14F-4D97-AF65-F5344CB8AC3E}">
        <p14:creationId xmlns:p14="http://schemas.microsoft.com/office/powerpoint/2010/main" val="58909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Nu börjar vi</a:t>
            </a:r>
          </a:p>
        </p:txBody>
      </p:sp>
      <p:sp>
        <p:nvSpPr>
          <p:cNvPr id="3" name="textruta 2"/>
          <p:cNvSpPr txBox="1"/>
          <p:nvPr/>
        </p:nvSpPr>
        <p:spPr>
          <a:xfrm>
            <a:off x="609600" y="1288800"/>
            <a:ext cx="10094912" cy="3046988"/>
          </a:xfrm>
          <a:prstGeom prst="rect">
            <a:avLst/>
          </a:prstGeom>
          <a:noFill/>
        </p:spPr>
        <p:txBody>
          <a:bodyPr wrap="square" rtlCol="0">
            <a:spAutoFit/>
          </a:bodyPr>
          <a:lstStyle/>
          <a:p>
            <a:pPr marL="342900" indent="-342900">
              <a:buAutoNum type="arabicPeriod"/>
            </a:pPr>
            <a:r>
              <a:rPr lang="sv-SE" sz="1600" dirty="0"/>
              <a:t>Gå till samarbetsytan ”</a:t>
            </a:r>
            <a:r>
              <a:rPr lang="sv-SE" sz="1600" dirty="0">
                <a:hlinkClick r:id="rId2"/>
              </a:rPr>
              <a:t>Klassningar och datadelningsbedömningar</a:t>
            </a:r>
            <a:r>
              <a:rPr lang="sv-SE" sz="1600" dirty="0"/>
              <a:t>”</a:t>
            </a:r>
          </a:p>
          <a:p>
            <a:pPr marL="342900" indent="-342900">
              <a:buAutoNum type="arabicPeriod"/>
            </a:pPr>
            <a:r>
              <a:rPr lang="sv-SE" sz="1600" dirty="0"/>
              <a:t>Dokumentera vägvalet i vyn Datadelningsbedömning</a:t>
            </a:r>
            <a:endParaRPr lang="sv-SE" sz="1600" i="1" dirty="0"/>
          </a:p>
          <a:p>
            <a:pPr marL="342900" indent="-342900">
              <a:buAutoNum type="arabicPeriod"/>
            </a:pPr>
            <a:r>
              <a:rPr lang="sv-SE" sz="1600" dirty="0"/>
              <a:t>Genomföra</a:t>
            </a:r>
            <a:br>
              <a:rPr lang="sv-SE" sz="1600" dirty="0"/>
            </a:br>
            <a:endParaRPr lang="sv-SE" sz="1600" dirty="0"/>
          </a:p>
          <a:p>
            <a:pPr marL="342900" indent="-342900">
              <a:buAutoNum type="arabicPeriod"/>
            </a:pPr>
            <a:r>
              <a:rPr lang="sv-SE" sz="1600" dirty="0"/>
              <a:t>Slut</a:t>
            </a:r>
            <a:br>
              <a:rPr lang="sv-SE" sz="1600" dirty="0"/>
            </a:br>
            <a:endParaRPr lang="sv-SE" sz="1600" dirty="0"/>
          </a:p>
          <a:p>
            <a:pPr marL="342900" indent="-342900">
              <a:buAutoNum type="arabicPeriod"/>
            </a:pPr>
            <a:r>
              <a:rPr lang="sv-SE" sz="1600" dirty="0"/>
              <a:t>Efter bedömningen </a:t>
            </a:r>
          </a:p>
          <a:p>
            <a:pPr marL="800100" lvl="1" indent="-342900">
              <a:buFont typeface="+mj-lt"/>
              <a:buAutoNum type="alphaLcPeriod"/>
            </a:pPr>
            <a:r>
              <a:rPr lang="sv-SE" sz="1600" dirty="0"/>
              <a:t>Datasamordnaren tar fram ett beslutsdokument per datamängd till informationsägaren, får det godkänd av informationsägaren och diarieför dokumentet i Public 360</a:t>
            </a:r>
          </a:p>
          <a:p>
            <a:pPr marL="800100" lvl="1" indent="-342900">
              <a:buFont typeface="+mj-lt"/>
              <a:buAutoNum type="alphaLcPeriod"/>
            </a:pPr>
            <a:r>
              <a:rPr lang="sv-SE" sz="1600" dirty="0"/>
              <a:t>Datasamordnaren lägger in hur datamängden får delas i datamängdens metadata (dataportalen)</a:t>
            </a:r>
          </a:p>
          <a:p>
            <a:pPr marL="800100" lvl="1" indent="-342900">
              <a:buFont typeface="+mj-lt"/>
              <a:buAutoNum type="alphaLcPeriod"/>
            </a:pPr>
            <a:r>
              <a:rPr lang="sv-SE" sz="1600" dirty="0"/>
              <a:t>IT/GIS-teamet sprider data på de sätten som beslutades av informationsägaren</a:t>
            </a:r>
          </a:p>
          <a:p>
            <a:pPr marL="800100" lvl="1" indent="-342900">
              <a:buFont typeface="+mj-lt"/>
              <a:buAutoNum type="alphaLcPeriod"/>
            </a:pPr>
            <a:endParaRPr lang="sv-SE" sz="1600" dirty="0"/>
          </a:p>
        </p:txBody>
      </p:sp>
    </p:spTree>
    <p:extLst>
      <p:ext uri="{BB962C8B-B14F-4D97-AF65-F5344CB8AC3E}">
        <p14:creationId xmlns:p14="http://schemas.microsoft.com/office/powerpoint/2010/main" val="3068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3200" dirty="0"/>
              <a:t>Förutsättningar</a:t>
            </a:r>
            <a:endParaRPr lang="sv-SE" dirty="0"/>
          </a:p>
        </p:txBody>
      </p:sp>
      <p:sp>
        <p:nvSpPr>
          <p:cNvPr id="5" name="Underrubrik 4"/>
          <p:cNvSpPr>
            <a:spLocks noGrp="1"/>
          </p:cNvSpPr>
          <p:nvPr>
            <p:ph type="subTitle" idx="1"/>
          </p:nvPr>
        </p:nvSpPr>
        <p:spPr>
          <a:xfrm>
            <a:off x="621194" y="2276872"/>
            <a:ext cx="7296811" cy="1752600"/>
          </a:xfrm>
        </p:spPr>
        <p:txBody>
          <a:bodyPr/>
          <a:lstStyle/>
          <a:p>
            <a:endParaRPr lang="sv-SE" dirty="0"/>
          </a:p>
        </p:txBody>
      </p:sp>
    </p:spTree>
    <p:extLst>
      <p:ext uri="{BB962C8B-B14F-4D97-AF65-F5344CB8AC3E}">
        <p14:creationId xmlns:p14="http://schemas.microsoft.com/office/powerpoint/2010/main" val="46083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Innan workshopen (förutsättningar)</a:t>
            </a:r>
          </a:p>
        </p:txBody>
      </p:sp>
      <p:sp>
        <p:nvSpPr>
          <p:cNvPr id="3" name="Platshållare för innehåll 2"/>
          <p:cNvSpPr>
            <a:spLocks noGrp="1"/>
          </p:cNvSpPr>
          <p:nvPr>
            <p:ph idx="1"/>
          </p:nvPr>
        </p:nvSpPr>
        <p:spPr/>
        <p:txBody>
          <a:bodyPr/>
          <a:lstStyle/>
          <a:p>
            <a:pPr marL="342900" indent="-342900">
              <a:buFont typeface="+mj-lt"/>
              <a:buAutoNum type="arabicPeriod"/>
            </a:pPr>
            <a:r>
              <a:rPr lang="sv-SE" sz="1600" dirty="0"/>
              <a:t>Informationsförvaltaren ansvarar för att alla datamängder som tas upp i workshopen är </a:t>
            </a:r>
            <a:r>
              <a:rPr lang="sv-SE" sz="1600" dirty="0">
                <a:solidFill>
                  <a:srgbClr val="DD4A2C"/>
                </a:solidFill>
              </a:rPr>
              <a:t>beskriven med metadata </a:t>
            </a:r>
            <a:r>
              <a:rPr lang="sv-SE" sz="1600" dirty="0"/>
              <a:t>i dataportalen (informationsförvaltaren ansvarar att det blir av, GIS-teamet hjälper till med det tekniska)</a:t>
            </a:r>
          </a:p>
          <a:p>
            <a:pPr marL="342900" indent="-342900">
              <a:buFont typeface="+mj-lt"/>
              <a:buAutoNum type="arabicPeriod"/>
            </a:pPr>
            <a:r>
              <a:rPr lang="sv-SE" sz="1600" dirty="0"/>
              <a:t>Informationsförvaltaren har </a:t>
            </a:r>
            <a:r>
              <a:rPr lang="sv-SE" sz="1600" dirty="0">
                <a:solidFill>
                  <a:srgbClr val="DD4A2C"/>
                </a:solidFill>
              </a:rPr>
              <a:t>rensat bort datamängder som är gamla </a:t>
            </a:r>
            <a:r>
              <a:rPr lang="sv-SE" sz="1600" dirty="0"/>
              <a:t>och borde ha slängts</a:t>
            </a:r>
          </a:p>
          <a:p>
            <a:pPr marL="342900" indent="-342900">
              <a:buFont typeface="+mj-lt"/>
              <a:buAutoNum type="arabicPeriod"/>
            </a:pPr>
            <a:r>
              <a:rPr lang="sv-SE" sz="1600" dirty="0"/>
              <a:t>Alla datamängder </a:t>
            </a:r>
            <a:r>
              <a:rPr lang="sv-SE" sz="1600" dirty="0">
                <a:solidFill>
                  <a:srgbClr val="DD4A2C"/>
                </a:solidFill>
              </a:rPr>
              <a:t>har en informationsägare </a:t>
            </a:r>
            <a:r>
              <a:rPr lang="sv-SE" sz="1600" dirty="0"/>
              <a:t>som finns antecknad i metadata (det är informationsägaren som godkänner infoklassningsprotokollet samt fattar beslut om vem datamängden får delas med)</a:t>
            </a:r>
          </a:p>
          <a:p>
            <a:pPr marL="342900" indent="-342900">
              <a:buFont typeface="+mj-lt"/>
              <a:buAutoNum type="arabicPeriod"/>
            </a:pPr>
            <a:r>
              <a:rPr lang="sv-SE" sz="1600" dirty="0"/>
              <a:t>Informationsförvaltaren har </a:t>
            </a:r>
            <a:r>
              <a:rPr lang="sv-SE" sz="1600" dirty="0">
                <a:solidFill>
                  <a:srgbClr val="DD4A2C"/>
                </a:solidFill>
              </a:rPr>
              <a:t>sorterad bort </a:t>
            </a:r>
            <a:r>
              <a:rPr lang="sv-SE" sz="1600" dirty="0"/>
              <a:t>datamängder som vi får tillgång till via </a:t>
            </a:r>
            <a:r>
              <a:rPr lang="sv-SE" sz="1600" dirty="0">
                <a:solidFill>
                  <a:srgbClr val="DD4A2C"/>
                </a:solidFill>
              </a:rPr>
              <a:t>WMS/WFS-tjänster </a:t>
            </a:r>
            <a:r>
              <a:rPr lang="sv-SE" sz="1600" dirty="0"/>
              <a:t>(vi gör inga datadelningsbedömningar för WMS/WFS-tjänster)</a:t>
            </a:r>
          </a:p>
          <a:p>
            <a:pPr marL="342900" indent="-342900">
              <a:buFont typeface="+mj-lt"/>
              <a:buAutoNum type="arabicPeriod"/>
            </a:pPr>
            <a:r>
              <a:rPr lang="sv-SE" sz="1600" dirty="0"/>
              <a:t>Informationsförvaltaren har undersökt om datamängden har helt eller delvis </a:t>
            </a:r>
            <a:r>
              <a:rPr lang="sv-SE" sz="1600" dirty="0">
                <a:solidFill>
                  <a:srgbClr val="DD4A2C"/>
                </a:solidFill>
              </a:rPr>
              <a:t>framtagits av tredje part? </a:t>
            </a:r>
          </a:p>
          <a:p>
            <a:pPr marL="342900" indent="-342900">
              <a:buFont typeface="+mj-lt"/>
              <a:buAutoNum type="arabicPeriod"/>
            </a:pPr>
            <a:r>
              <a:rPr lang="sv-SE" sz="1600" dirty="0"/>
              <a:t>Informationsförvaltaren har undersökt om det </a:t>
            </a:r>
            <a:r>
              <a:rPr lang="sv-SE" sz="1600" dirty="0">
                <a:solidFill>
                  <a:srgbClr val="DD4A2C"/>
                </a:solidFill>
              </a:rPr>
              <a:t>finns avtal med tredje part</a:t>
            </a:r>
            <a:r>
              <a:rPr lang="sv-SE" sz="1600" dirty="0"/>
              <a:t> som reglerar hur SBK får använda eller dela datamängden med andra, samt skaffat sig en översyn över vad som gäller enligt ett sånt avtal </a:t>
            </a:r>
          </a:p>
          <a:p>
            <a:pPr marL="342900" indent="-342900">
              <a:buFont typeface="+mj-lt"/>
              <a:buAutoNum type="arabicPeriod"/>
            </a:pPr>
            <a:r>
              <a:rPr lang="sv-SE" sz="1600" dirty="0"/>
              <a:t>Alla datamängden som tas upp i workshopen går att </a:t>
            </a:r>
            <a:r>
              <a:rPr lang="sv-SE" sz="1600" dirty="0">
                <a:solidFill>
                  <a:srgbClr val="DD4A2C"/>
                </a:solidFill>
              </a:rPr>
              <a:t>visa upp (karta + attributtabeller) t ex i QGIS/</a:t>
            </a:r>
            <a:r>
              <a:rPr lang="sv-SE" sz="1600" dirty="0" err="1">
                <a:solidFill>
                  <a:srgbClr val="DD4A2C"/>
                </a:solidFill>
              </a:rPr>
              <a:t>ArcGIS</a:t>
            </a:r>
            <a:endParaRPr lang="sv-SE" sz="1600" dirty="0">
              <a:solidFill>
                <a:srgbClr val="DD4A2C"/>
              </a:solidFill>
            </a:endParaRPr>
          </a:p>
          <a:p>
            <a:pPr marL="0" indent="0">
              <a:buNone/>
            </a:pPr>
            <a:endParaRPr lang="sv-SE" sz="1600" dirty="0"/>
          </a:p>
        </p:txBody>
      </p:sp>
      <p:sp>
        <p:nvSpPr>
          <p:cNvPr id="4" name="Platshållare för text 3"/>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14885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3200" dirty="0"/>
              <a:t>Övergripande om processen</a:t>
            </a:r>
            <a:endParaRPr lang="sv-SE" dirty="0"/>
          </a:p>
        </p:txBody>
      </p:sp>
      <p:sp>
        <p:nvSpPr>
          <p:cNvPr id="2" name="Underrubrik 1"/>
          <p:cNvSpPr>
            <a:spLocks noGrp="1"/>
          </p:cNvSpPr>
          <p:nvPr>
            <p:ph type="subTitle" idx="1"/>
          </p:nvPr>
        </p:nvSpPr>
        <p:spPr/>
        <p:txBody>
          <a:bodyPr/>
          <a:lstStyle/>
          <a:p>
            <a:r>
              <a:rPr lang="sv-SE" dirty="0"/>
              <a:t>Avgränsningen mot informationsklassning</a:t>
            </a:r>
          </a:p>
        </p:txBody>
      </p:sp>
    </p:spTree>
    <p:extLst>
      <p:ext uri="{BB962C8B-B14F-4D97-AF65-F5344CB8AC3E}">
        <p14:creationId xmlns:p14="http://schemas.microsoft.com/office/powerpoint/2010/main" val="6099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1952C6-23DE-49D8-B70D-8B365BFC5E2E}"/>
              </a:ext>
            </a:extLst>
          </p:cNvPr>
          <p:cNvSpPr>
            <a:spLocks noGrp="1"/>
          </p:cNvSpPr>
          <p:nvPr>
            <p:ph type="title"/>
          </p:nvPr>
        </p:nvSpPr>
        <p:spPr>
          <a:xfrm>
            <a:off x="745987" y="548680"/>
            <a:ext cx="3765837" cy="1224136"/>
          </a:xfrm>
        </p:spPr>
        <p:txBody>
          <a:bodyPr/>
          <a:lstStyle/>
          <a:p>
            <a:r>
              <a:rPr lang="sv-SE" sz="2800" dirty="0"/>
              <a:t>Syfte med informations-klassningar</a:t>
            </a:r>
          </a:p>
        </p:txBody>
      </p:sp>
      <p:sp>
        <p:nvSpPr>
          <p:cNvPr id="5" name="Rubrik 2">
            <a:extLst>
              <a:ext uri="{FF2B5EF4-FFF2-40B4-BE49-F238E27FC236}">
                <a16:creationId xmlns:a16="http://schemas.microsoft.com/office/drawing/2014/main" id="{4D1952C6-23DE-49D8-B70D-8B365BFC5E2E}"/>
              </a:ext>
            </a:extLst>
          </p:cNvPr>
          <p:cNvSpPr txBox="1">
            <a:spLocks/>
          </p:cNvSpPr>
          <p:nvPr/>
        </p:nvSpPr>
        <p:spPr>
          <a:xfrm>
            <a:off x="5879976" y="548680"/>
            <a:ext cx="3765837" cy="1224136"/>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sv-SE" sz="2800" dirty="0"/>
              <a:t>Syfte med datadelnings-bedömningen</a:t>
            </a:r>
          </a:p>
        </p:txBody>
      </p:sp>
      <p:sp>
        <p:nvSpPr>
          <p:cNvPr id="6" name="textruta 5"/>
          <p:cNvSpPr txBox="1"/>
          <p:nvPr/>
        </p:nvSpPr>
        <p:spPr>
          <a:xfrm>
            <a:off x="623392" y="2132856"/>
            <a:ext cx="4320480" cy="3754874"/>
          </a:xfrm>
          <a:prstGeom prst="rect">
            <a:avLst/>
          </a:prstGeom>
          <a:noFill/>
        </p:spPr>
        <p:txBody>
          <a:bodyPr wrap="square" rtlCol="0">
            <a:spAutoFit/>
          </a:bodyPr>
          <a:lstStyle/>
          <a:p>
            <a:pPr marL="285750" indent="-285750">
              <a:buFont typeface="Arial" panose="020B0604020202020204" pitchFamily="34" charset="0"/>
              <a:buChar char="•"/>
            </a:pPr>
            <a:r>
              <a:rPr lang="sv-SE" sz="1400" dirty="0"/>
              <a:t>Att beskriva informationstillgångarna</a:t>
            </a:r>
            <a:br>
              <a:rPr lang="sv-SE" sz="1400" dirty="0"/>
            </a:br>
            <a:endParaRPr lang="sv-SE" sz="1400" dirty="0"/>
          </a:p>
          <a:p>
            <a:pPr marL="285750" indent="-285750">
              <a:buFont typeface="Arial" panose="020B0604020202020204" pitchFamily="34" charset="0"/>
              <a:buChar char="•"/>
            </a:pPr>
            <a:r>
              <a:rPr lang="sv-SE" sz="1400" dirty="0"/>
              <a:t>Informationsklassa informationstillgångarna (datamängderna)</a:t>
            </a:r>
            <a:br>
              <a:rPr lang="sv-SE" sz="1400" dirty="0"/>
            </a:br>
            <a:endParaRPr lang="sv-SE" sz="1400" dirty="0"/>
          </a:p>
          <a:p>
            <a:pPr marL="285750" indent="-285750">
              <a:buFont typeface="Arial" panose="020B0604020202020204" pitchFamily="34" charset="0"/>
              <a:buChar char="•"/>
            </a:pPr>
            <a:r>
              <a:rPr lang="sv-SE" sz="1400" dirty="0"/>
              <a:t>Dokumentera resultatet för att </a:t>
            </a:r>
          </a:p>
          <a:p>
            <a:pPr marL="742950" lvl="1" indent="-285750">
              <a:buFont typeface="Arial" panose="020B0604020202020204" pitchFamily="34" charset="0"/>
              <a:buChar char="•"/>
            </a:pPr>
            <a:r>
              <a:rPr lang="sv-SE" sz="1400" dirty="0"/>
              <a:t>Underlätta datadelningsbedömningar</a:t>
            </a:r>
          </a:p>
          <a:p>
            <a:pPr marL="742950" lvl="1" indent="-285750">
              <a:buFont typeface="Arial" panose="020B0604020202020204" pitchFamily="34" charset="0"/>
              <a:buChar char="•"/>
            </a:pPr>
            <a:r>
              <a:rPr lang="sv-SE" sz="1400" dirty="0"/>
              <a:t>Kunna se över om IT systemen är tillräckligt säkra och om tillhandahållande är ändamålsenligt och ta fram handlingsplaner om så inte är fallet</a:t>
            </a:r>
          </a:p>
          <a:p>
            <a:pPr marL="742950" lvl="1" indent="-285750">
              <a:buFont typeface="Arial" panose="020B0604020202020204" pitchFamily="34" charset="0"/>
              <a:buChar char="•"/>
            </a:pPr>
            <a:r>
              <a:rPr lang="sv-SE" sz="1400" dirty="0"/>
              <a:t>Kunna ta fram upphandlingskrav för nya IT system   </a:t>
            </a:r>
          </a:p>
          <a:p>
            <a:pPr marL="742950" lvl="1"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b="1" dirty="0">
                <a:solidFill>
                  <a:srgbClr val="FF0000"/>
                </a:solidFill>
              </a:rPr>
              <a:t>OBS! Utförs enligt Stockholms rutiner för informationsklassning – detta är </a:t>
            </a:r>
            <a:r>
              <a:rPr lang="sv-SE" sz="1400" b="1" u="sng" dirty="0">
                <a:solidFill>
                  <a:srgbClr val="FF0000"/>
                </a:solidFill>
              </a:rPr>
              <a:t>inte</a:t>
            </a:r>
            <a:r>
              <a:rPr lang="sv-SE" sz="1400" b="1" dirty="0">
                <a:solidFill>
                  <a:srgbClr val="FF0000"/>
                </a:solidFill>
              </a:rPr>
              <a:t> en del av denna datadelningsrutin</a:t>
            </a:r>
          </a:p>
        </p:txBody>
      </p:sp>
      <p:sp>
        <p:nvSpPr>
          <p:cNvPr id="7" name="textruta 6"/>
          <p:cNvSpPr txBox="1"/>
          <p:nvPr/>
        </p:nvSpPr>
        <p:spPr>
          <a:xfrm>
            <a:off x="5863817" y="2132856"/>
            <a:ext cx="5040561" cy="3970318"/>
          </a:xfrm>
          <a:prstGeom prst="rect">
            <a:avLst/>
          </a:prstGeom>
          <a:noFill/>
        </p:spPr>
        <p:txBody>
          <a:bodyPr wrap="square" rtlCol="0">
            <a:spAutoFit/>
          </a:bodyPr>
          <a:lstStyle/>
          <a:p>
            <a:pPr marL="285750" indent="-285750">
              <a:buFont typeface="Arial" panose="020B0604020202020204" pitchFamily="34" charset="0"/>
              <a:buChar char="•"/>
            </a:pPr>
            <a:r>
              <a:rPr lang="sv-SE" sz="1400" dirty="0"/>
              <a:t>Få kunskap om vem vi kan dela data med utan att påverkar oss eller andra markant negativt</a:t>
            </a:r>
            <a:br>
              <a:rPr lang="sv-SE" sz="1400" dirty="0"/>
            </a:br>
            <a:endParaRPr lang="sv-SE" sz="1400" dirty="0"/>
          </a:p>
          <a:p>
            <a:pPr marL="285750" indent="-285750">
              <a:buFont typeface="Arial" panose="020B0604020202020204" pitchFamily="34" charset="0"/>
              <a:buChar char="•"/>
            </a:pPr>
            <a:r>
              <a:rPr lang="sv-SE" sz="1400" dirty="0"/>
              <a:t>Få kunskap om vem vi kan dela data med utifrån ett rättighets-, licens-  och upphovsrättsperspektiv</a:t>
            </a:r>
            <a:br>
              <a:rPr lang="sv-SE" sz="1400" dirty="0"/>
            </a:br>
            <a:endParaRPr lang="sv-SE" sz="1400" dirty="0"/>
          </a:p>
          <a:p>
            <a:pPr marL="285750" indent="-285750">
              <a:buFont typeface="Arial" panose="020B0604020202020204" pitchFamily="34" charset="0"/>
              <a:buChar char="•"/>
            </a:pPr>
            <a:r>
              <a:rPr lang="sv-SE" sz="1400" dirty="0"/>
              <a:t>Skapa ett beslutsunderlag till informationsägaren med vem vi kan dela data</a:t>
            </a:r>
            <a:br>
              <a:rPr lang="sv-SE" sz="1400" dirty="0"/>
            </a:br>
            <a:endParaRPr lang="sv-SE" sz="1400" dirty="0"/>
          </a:p>
          <a:p>
            <a:pPr marL="285750" indent="-285750">
              <a:buFont typeface="Arial" panose="020B0604020202020204" pitchFamily="34" charset="0"/>
              <a:buChar char="•"/>
            </a:pPr>
            <a:r>
              <a:rPr lang="sv-SE" sz="1400" dirty="0"/>
              <a:t>Ge underlag till IT som står för den tekniska aspekten av datadelningen </a:t>
            </a:r>
            <a:br>
              <a:rPr lang="sv-SE" sz="1400" dirty="0"/>
            </a:br>
            <a:r>
              <a:rPr lang="sv-SE" sz="1400" dirty="0"/>
              <a:t>(t ex datamängden läggs ut som fil eller som WMS/WFS-tjänst på dataportalen</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a:t>Ge underlag till användare så att de känner sig säkra vem dem får dela data med </a:t>
            </a:r>
          </a:p>
          <a:p>
            <a:endParaRPr lang="sv-SE" sz="1400" dirty="0"/>
          </a:p>
          <a:p>
            <a:endParaRPr lang="sv-SE" sz="1400" dirty="0"/>
          </a:p>
        </p:txBody>
      </p:sp>
    </p:spTree>
    <p:extLst>
      <p:ext uri="{BB962C8B-B14F-4D97-AF65-F5344CB8AC3E}">
        <p14:creationId xmlns:p14="http://schemas.microsoft.com/office/powerpoint/2010/main" val="146925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rihandsfigur 224"/>
          <p:cNvSpPr/>
          <p:nvPr/>
        </p:nvSpPr>
        <p:spPr>
          <a:xfrm rot="5400000">
            <a:off x="6159372" y="5122942"/>
            <a:ext cx="373480" cy="6620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22" name="Rubrik 1"/>
          <p:cNvSpPr>
            <a:spLocks noGrp="1"/>
          </p:cNvSpPr>
          <p:nvPr>
            <p:ph type="title"/>
          </p:nvPr>
        </p:nvSpPr>
        <p:spPr>
          <a:xfrm>
            <a:off x="257464" y="393722"/>
            <a:ext cx="2942867" cy="831600"/>
          </a:xfrm>
        </p:spPr>
        <p:txBody>
          <a:bodyPr/>
          <a:lstStyle/>
          <a:p>
            <a:r>
              <a:rPr lang="sv-SE" dirty="0"/>
              <a:t>”Datadelnings-    </a:t>
            </a:r>
            <a:br>
              <a:rPr lang="sv-SE" dirty="0"/>
            </a:br>
            <a:r>
              <a:rPr lang="sv-SE" dirty="0"/>
              <a:t>  ormen”</a:t>
            </a:r>
          </a:p>
        </p:txBody>
      </p:sp>
      <p:sp>
        <p:nvSpPr>
          <p:cNvPr id="97" name="Frihandsfigur 96"/>
          <p:cNvSpPr/>
          <p:nvPr/>
        </p:nvSpPr>
        <p:spPr>
          <a:xfrm>
            <a:off x="7707450" y="5343259"/>
            <a:ext cx="1765762" cy="1174710"/>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Anteckna i metadata hur data får delas, var data är lagrad, i vilka tjänster (WMS/WFS/nedladdning) det tillhandahålls och i vilka applikationer det tillhandahålls (t ex Strategiska kartan) </a:t>
            </a:r>
          </a:p>
          <a:p>
            <a:pPr marL="0" marR="0" lvl="0" indent="0" algn="ctr" defTabSz="488950" rtl="0" eaLnBrk="1" fontAlgn="auto" latinLnBrk="0" hangingPunct="1">
              <a:lnSpc>
                <a:spcPct val="90000"/>
              </a:lnSpc>
              <a:spcBef>
                <a:spcPct val="0"/>
              </a:spcBef>
              <a:spcAft>
                <a:spcPct val="35000"/>
              </a:spcAft>
              <a:buClrTx/>
              <a:buSzTx/>
              <a:buFontTx/>
              <a:buNone/>
              <a:tabLst/>
              <a:defRPr/>
            </a:pP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98" name="textruta 97"/>
          <p:cNvSpPr txBox="1"/>
          <p:nvPr/>
        </p:nvSpPr>
        <p:spPr>
          <a:xfrm>
            <a:off x="7769658" y="6371456"/>
            <a:ext cx="231154" cy="1538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IT</a:t>
            </a:r>
          </a:p>
        </p:txBody>
      </p:sp>
      <p:sp>
        <p:nvSpPr>
          <p:cNvPr id="99" name="textruta 98"/>
          <p:cNvSpPr txBox="1"/>
          <p:nvPr/>
        </p:nvSpPr>
        <p:spPr>
          <a:xfrm>
            <a:off x="8159571" y="6354433"/>
            <a:ext cx="272832" cy="153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GIS</a:t>
            </a:r>
          </a:p>
        </p:txBody>
      </p:sp>
      <p:sp>
        <p:nvSpPr>
          <p:cNvPr id="100" name="textruta 99"/>
          <p:cNvSpPr txBox="1"/>
          <p:nvPr/>
        </p:nvSpPr>
        <p:spPr>
          <a:xfrm>
            <a:off x="7921574" y="6178287"/>
            <a:ext cx="389175"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eller</a:t>
            </a:r>
          </a:p>
        </p:txBody>
      </p:sp>
      <p:pic>
        <p:nvPicPr>
          <p:cNvPr id="102" name="Picture 2" descr="persona Icon - Free PNG &amp; SVG 381038 - Noun Project"/>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1493" y="6110321"/>
            <a:ext cx="293633" cy="27816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persona Icon - Free PNG &amp; SVG 381038 - Noun Project"/>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8631" y="6093296"/>
            <a:ext cx="293633" cy="278160"/>
          </a:xfrm>
          <a:prstGeom prst="rect">
            <a:avLst/>
          </a:prstGeom>
          <a:noFill/>
          <a:extLst>
            <a:ext uri="{909E8E84-426E-40DD-AFC4-6F175D3DCCD1}">
              <a14:hiddenFill xmlns:a14="http://schemas.microsoft.com/office/drawing/2010/main">
                <a:solidFill>
                  <a:srgbClr val="FFFFFF"/>
                </a:solidFill>
              </a14:hiddenFill>
            </a:ext>
          </a:extLst>
        </p:spPr>
      </p:pic>
      <p:sp>
        <p:nvSpPr>
          <p:cNvPr id="104" name="Frihandsfigur 103"/>
          <p:cNvSpPr/>
          <p:nvPr/>
        </p:nvSpPr>
        <p:spPr>
          <a:xfrm rot="5400000">
            <a:off x="8249472" y="5105642"/>
            <a:ext cx="373480" cy="6620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05" name="Frihandsfigur 104"/>
          <p:cNvSpPr/>
          <p:nvPr/>
        </p:nvSpPr>
        <p:spPr>
          <a:xfrm>
            <a:off x="5495383" y="5342748"/>
            <a:ext cx="1757833" cy="1174710"/>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Anteckna i datadelningslistan hur data får delas </a:t>
            </a:r>
            <a:br>
              <a:rPr kumimoji="0" lang="sv-SE" sz="800" b="1" i="0" u="none" strike="noStrike" kern="1200" cap="none" spc="0" normalizeH="0" baseline="0" noProof="0" dirty="0">
                <a:ln>
                  <a:noFill/>
                </a:ln>
                <a:solidFill>
                  <a:srgbClr val="000000"/>
                </a:solidFill>
                <a:effectLst/>
                <a:uLnTx/>
                <a:uFillTx/>
                <a:latin typeface="Arial"/>
                <a:ea typeface="+mn-ea"/>
                <a:cs typeface="+mn-cs"/>
              </a:rPr>
            </a:br>
            <a:r>
              <a:rPr kumimoji="0" lang="sv-SE" sz="800" b="1" i="0" u="none" strike="noStrike" kern="1200" cap="none" spc="0" normalizeH="0" baseline="0" noProof="0" dirty="0">
                <a:ln>
                  <a:noFill/>
                </a:ln>
                <a:solidFill>
                  <a:srgbClr val="000000"/>
                </a:solidFill>
                <a:effectLst/>
                <a:uLnTx/>
                <a:uFillTx/>
                <a:latin typeface="Arial"/>
                <a:ea typeface="+mn-ea"/>
                <a:cs typeface="+mn-cs"/>
              </a:rPr>
              <a:t>(+ diarieför beslutet)</a:t>
            </a:r>
          </a:p>
          <a:p>
            <a:pPr marL="0" marR="0" lvl="0" indent="0" algn="ctr" defTabSz="488950" rtl="0" eaLnBrk="1" fontAlgn="auto" latinLnBrk="0" hangingPunct="1">
              <a:lnSpc>
                <a:spcPct val="90000"/>
              </a:lnSpc>
              <a:spcBef>
                <a:spcPct val="0"/>
              </a:spcBef>
              <a:spcAft>
                <a:spcPct val="35000"/>
              </a:spcAft>
              <a:buClrTx/>
              <a:buSzTx/>
              <a:buFontTx/>
              <a:buNone/>
              <a:tabLst/>
              <a:defRPr/>
            </a:pP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ihandsfigur 125"/>
          <p:cNvSpPr/>
          <p:nvPr/>
        </p:nvSpPr>
        <p:spPr>
          <a:xfrm>
            <a:off x="5113438" y="777939"/>
            <a:ext cx="382051" cy="67230"/>
          </a:xfrm>
          <a:custGeom>
            <a:avLst/>
            <a:gdLst>
              <a:gd name="connsiteX0" fmla="*/ 0 w 485625"/>
              <a:gd name="connsiteY0" fmla="*/ 45720 h 91440"/>
              <a:gd name="connsiteX1" fmla="*/ 485625 w 485625"/>
              <a:gd name="connsiteY1" fmla="*/ 45720 h 91440"/>
            </a:gdLst>
            <a:ahLst/>
            <a:cxnLst>
              <a:cxn ang="0">
                <a:pos x="connsiteX0" y="connsiteY0"/>
              </a:cxn>
              <a:cxn ang="0">
                <a:pos x="connsiteX1" y="connsiteY1"/>
              </a:cxn>
            </a:cxnLst>
            <a:rect l="l" t="t" r="r" b="b"/>
            <a:pathLst>
              <a:path w="485625" h="91440">
                <a:moveTo>
                  <a:pt x="0" y="45720"/>
                </a:moveTo>
                <a:lnTo>
                  <a:pt x="48562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607" tIns="43139" rIns="242607" bIns="4313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27" name="Frihandsfigur 126"/>
          <p:cNvSpPr/>
          <p:nvPr/>
        </p:nvSpPr>
        <p:spPr>
          <a:xfrm>
            <a:off x="3324799" y="316707"/>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FFFFFF"/>
                </a:solidFill>
                <a:effectLst/>
                <a:uLnTx/>
                <a:uFillTx/>
                <a:latin typeface="Arial"/>
                <a:ea typeface="+mn-ea"/>
                <a:cs typeface="+mn-cs"/>
              </a:rPr>
              <a:t>START: Datamängden finns</a:t>
            </a:r>
          </a:p>
        </p:txBody>
      </p:sp>
      <p:sp>
        <p:nvSpPr>
          <p:cNvPr id="128" name="Frihandsfigur 127"/>
          <p:cNvSpPr/>
          <p:nvPr/>
        </p:nvSpPr>
        <p:spPr>
          <a:xfrm>
            <a:off x="7285326" y="775907"/>
            <a:ext cx="382051" cy="67230"/>
          </a:xfrm>
          <a:custGeom>
            <a:avLst/>
            <a:gdLst>
              <a:gd name="connsiteX0" fmla="*/ 0 w 485625"/>
              <a:gd name="connsiteY0" fmla="*/ 48483 h 91440"/>
              <a:gd name="connsiteX1" fmla="*/ 259912 w 485625"/>
              <a:gd name="connsiteY1" fmla="*/ 48483 h 91440"/>
              <a:gd name="connsiteX2" fmla="*/ 259912 w 485625"/>
              <a:gd name="connsiteY2" fmla="*/ 45720 h 91440"/>
              <a:gd name="connsiteX3" fmla="*/ 485625 w 48562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85625" h="91440">
                <a:moveTo>
                  <a:pt x="0" y="48483"/>
                </a:moveTo>
                <a:lnTo>
                  <a:pt x="259912" y="48483"/>
                </a:lnTo>
                <a:lnTo>
                  <a:pt x="259912" y="45720"/>
                </a:lnTo>
                <a:lnTo>
                  <a:pt x="48562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607" tIns="43139" rIns="242607" bIns="4313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29" name="Frihandsfigur 128"/>
          <p:cNvSpPr/>
          <p:nvPr/>
        </p:nvSpPr>
        <p:spPr>
          <a:xfrm>
            <a:off x="4122276" y="1242031"/>
            <a:ext cx="6654244" cy="1407245"/>
          </a:xfrm>
          <a:custGeom>
            <a:avLst/>
            <a:gdLst>
              <a:gd name="connsiteX0" fmla="*/ 8282053 w 8282053"/>
              <a:gd name="connsiteY0" fmla="*/ 0 h 485625"/>
              <a:gd name="connsiteX1" fmla="*/ 8282053 w 8282053"/>
              <a:gd name="connsiteY1" fmla="*/ 259912 h 485625"/>
              <a:gd name="connsiteX2" fmla="*/ 0 w 8282053"/>
              <a:gd name="connsiteY2" fmla="*/ 259912 h 485625"/>
              <a:gd name="connsiteX3" fmla="*/ 0 w 8282053"/>
              <a:gd name="connsiteY3" fmla="*/ 485625 h 485625"/>
              <a:gd name="connsiteX0" fmla="*/ 8282053 w 8282053"/>
              <a:gd name="connsiteY0" fmla="*/ 0 h 1662262"/>
              <a:gd name="connsiteX1" fmla="*/ 8282053 w 8282053"/>
              <a:gd name="connsiteY1" fmla="*/ 259912 h 1662262"/>
              <a:gd name="connsiteX2" fmla="*/ 0 w 8282053"/>
              <a:gd name="connsiteY2" fmla="*/ 259912 h 1662262"/>
              <a:gd name="connsiteX3" fmla="*/ 19060 w 8282053"/>
              <a:gd name="connsiteY3" fmla="*/ 1662262 h 1662262"/>
              <a:gd name="connsiteX0" fmla="*/ 8282053 w 8282053"/>
              <a:gd name="connsiteY0" fmla="*/ 0 h 806526"/>
              <a:gd name="connsiteX1" fmla="*/ 8282053 w 8282053"/>
              <a:gd name="connsiteY1" fmla="*/ 259912 h 806526"/>
              <a:gd name="connsiteX2" fmla="*/ 0 w 8282053"/>
              <a:gd name="connsiteY2" fmla="*/ 259912 h 806526"/>
              <a:gd name="connsiteX3" fmla="*/ 0 w 8282053"/>
              <a:gd name="connsiteY3" fmla="*/ 806526 h 806526"/>
              <a:gd name="connsiteX0" fmla="*/ 8282053 w 8282053"/>
              <a:gd name="connsiteY0" fmla="*/ 0 h 700314"/>
              <a:gd name="connsiteX1" fmla="*/ 8282053 w 8282053"/>
              <a:gd name="connsiteY1" fmla="*/ 153700 h 700314"/>
              <a:gd name="connsiteX2" fmla="*/ 0 w 8282053"/>
              <a:gd name="connsiteY2" fmla="*/ 153700 h 700314"/>
              <a:gd name="connsiteX3" fmla="*/ 0 w 8282053"/>
              <a:gd name="connsiteY3" fmla="*/ 700314 h 700314"/>
              <a:gd name="connsiteX0" fmla="*/ 8282053 w 8282053"/>
              <a:gd name="connsiteY0" fmla="*/ 0 h 1074179"/>
              <a:gd name="connsiteX1" fmla="*/ 8282053 w 8282053"/>
              <a:gd name="connsiteY1" fmla="*/ 153700 h 1074179"/>
              <a:gd name="connsiteX2" fmla="*/ 0 w 8282053"/>
              <a:gd name="connsiteY2" fmla="*/ 153700 h 1074179"/>
              <a:gd name="connsiteX3" fmla="*/ 1193266 w 8282053"/>
              <a:gd name="connsiteY3" fmla="*/ 1074179 h 1074179"/>
              <a:gd name="connsiteX0" fmla="*/ 8282053 w 8282053"/>
              <a:gd name="connsiteY0" fmla="*/ 0 h 1074179"/>
              <a:gd name="connsiteX1" fmla="*/ 8282053 w 8282053"/>
              <a:gd name="connsiteY1" fmla="*/ 153700 h 1074179"/>
              <a:gd name="connsiteX2" fmla="*/ 0 w 8282053"/>
              <a:gd name="connsiteY2" fmla="*/ 153700 h 1074179"/>
              <a:gd name="connsiteX3" fmla="*/ 545943 w 8282053"/>
              <a:gd name="connsiteY3" fmla="*/ 564537 h 1074179"/>
              <a:gd name="connsiteX4" fmla="*/ 1193266 w 8282053"/>
              <a:gd name="connsiteY4" fmla="*/ 1074179 h 1074179"/>
              <a:gd name="connsiteX0" fmla="*/ 8282053 w 8282053"/>
              <a:gd name="connsiteY0" fmla="*/ 0 h 1074179"/>
              <a:gd name="connsiteX1" fmla="*/ 8282053 w 8282053"/>
              <a:gd name="connsiteY1" fmla="*/ 153700 h 1074179"/>
              <a:gd name="connsiteX2" fmla="*/ 0 w 8282053"/>
              <a:gd name="connsiteY2" fmla="*/ 153700 h 1074179"/>
              <a:gd name="connsiteX3" fmla="*/ 1041 w 8282053"/>
              <a:gd name="connsiteY3" fmla="*/ 1070104 h 1074179"/>
              <a:gd name="connsiteX4" fmla="*/ 1193266 w 8282053"/>
              <a:gd name="connsiteY4" fmla="*/ 1074179 h 1074179"/>
              <a:gd name="connsiteX0" fmla="*/ 8282053 w 8282053"/>
              <a:gd name="connsiteY0" fmla="*/ 0 h 1078822"/>
              <a:gd name="connsiteX1" fmla="*/ 8282053 w 8282053"/>
              <a:gd name="connsiteY1" fmla="*/ 153700 h 1078822"/>
              <a:gd name="connsiteX2" fmla="*/ 0 w 8282053"/>
              <a:gd name="connsiteY2" fmla="*/ 153700 h 1078822"/>
              <a:gd name="connsiteX3" fmla="*/ 1041 w 8282053"/>
              <a:gd name="connsiteY3" fmla="*/ 1070104 h 1078822"/>
              <a:gd name="connsiteX4" fmla="*/ 989767 w 8282053"/>
              <a:gd name="connsiteY4" fmla="*/ 1078822 h 107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2053" h="1078822">
                <a:moveTo>
                  <a:pt x="8282053" y="0"/>
                </a:moveTo>
                <a:lnTo>
                  <a:pt x="8282053" y="153700"/>
                </a:lnTo>
                <a:lnTo>
                  <a:pt x="0" y="153700"/>
                </a:lnTo>
                <a:lnTo>
                  <a:pt x="1041" y="1070104"/>
                </a:lnTo>
                <a:lnTo>
                  <a:pt x="989767" y="1078822"/>
                </a:lnTo>
              </a:path>
            </a:pathLst>
          </a:custGeom>
          <a:noFill/>
          <a:ln>
            <a:tailEnd type="none"/>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46273" tIns="240231" rIns="3946274" bIns="240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30" name="Frihandsfigur 129"/>
          <p:cNvSpPr/>
          <p:nvPr/>
        </p:nvSpPr>
        <p:spPr>
          <a:xfrm>
            <a:off x="5079752" y="4437828"/>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32" name="Frihandsfigur 131"/>
          <p:cNvSpPr/>
          <p:nvPr/>
        </p:nvSpPr>
        <p:spPr>
          <a:xfrm>
            <a:off x="11122695" y="4874486"/>
            <a:ext cx="382051" cy="67230"/>
          </a:xfrm>
          <a:custGeom>
            <a:avLst/>
            <a:gdLst>
              <a:gd name="connsiteX0" fmla="*/ 0 w 485625"/>
              <a:gd name="connsiteY0" fmla="*/ 45720 h 91440"/>
              <a:gd name="connsiteX1" fmla="*/ 485625 w 485625"/>
              <a:gd name="connsiteY1" fmla="*/ 45720 h 91440"/>
            </a:gdLst>
            <a:ahLst/>
            <a:cxnLst>
              <a:cxn ang="0">
                <a:pos x="connsiteX0" y="connsiteY0"/>
              </a:cxn>
              <a:cxn ang="0">
                <a:pos x="connsiteX1" y="connsiteY1"/>
              </a:cxn>
            </a:cxnLst>
            <a:rect l="l" t="t" r="r" b="b"/>
            <a:pathLst>
              <a:path w="485625" h="91440">
                <a:moveTo>
                  <a:pt x="0" y="45720"/>
                </a:moveTo>
                <a:lnTo>
                  <a:pt x="48562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607" tIns="43139" rIns="242607" bIns="4313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33" name="Frihandsfigur 132"/>
          <p:cNvSpPr/>
          <p:nvPr/>
        </p:nvSpPr>
        <p:spPr>
          <a:xfrm>
            <a:off x="9874855" y="4009996"/>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FFFFFF"/>
                </a:solidFill>
                <a:effectLst/>
                <a:uLnTx/>
                <a:uFillTx/>
                <a:latin typeface="Arial"/>
                <a:ea typeface="+mn-ea"/>
                <a:cs typeface="+mn-cs"/>
              </a:rPr>
              <a:t>MÅL: Datamängden är delad </a:t>
            </a:r>
          </a:p>
        </p:txBody>
      </p:sp>
      <p:sp>
        <p:nvSpPr>
          <p:cNvPr id="134" name="Frihandsfigur 133"/>
          <p:cNvSpPr/>
          <p:nvPr/>
        </p:nvSpPr>
        <p:spPr>
          <a:xfrm>
            <a:off x="7692867" y="314461"/>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Datamängden finns beskrivet i metadata</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35" name="Grupp 134"/>
          <p:cNvGrpSpPr/>
          <p:nvPr/>
        </p:nvGrpSpPr>
        <p:grpSpPr>
          <a:xfrm>
            <a:off x="8354267" y="773367"/>
            <a:ext cx="329765" cy="409149"/>
            <a:chOff x="642363" y="2717211"/>
            <a:chExt cx="419164" cy="556487"/>
          </a:xfrm>
        </p:grpSpPr>
        <p:pic>
          <p:nvPicPr>
            <p:cNvPr id="216" name="Picture 2" descr="persona Icon - Free PNG &amp; SVG 381038 - Noun Project"/>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17" name="textruta 216"/>
            <p:cNvSpPr txBox="1"/>
            <p:nvPr/>
          </p:nvSpPr>
          <p:spPr>
            <a:xfrm>
              <a:off x="642363" y="3064394"/>
              <a:ext cx="346797" cy="20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GIS</a:t>
              </a:r>
            </a:p>
          </p:txBody>
        </p:sp>
      </p:grpSp>
      <p:grpSp>
        <p:nvGrpSpPr>
          <p:cNvPr id="136" name="Grupp 135"/>
          <p:cNvGrpSpPr/>
          <p:nvPr/>
        </p:nvGrpSpPr>
        <p:grpSpPr>
          <a:xfrm>
            <a:off x="7679397" y="777252"/>
            <a:ext cx="736452" cy="409149"/>
            <a:chOff x="439331" y="2717211"/>
            <a:chExt cx="936104" cy="556488"/>
          </a:xfrm>
        </p:grpSpPr>
        <p:pic>
          <p:nvPicPr>
            <p:cNvPr id="214"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15" name="textruta 214"/>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förvaltare</a:t>
              </a:r>
            </a:p>
          </p:txBody>
        </p:sp>
      </p:grpSp>
      <p:sp>
        <p:nvSpPr>
          <p:cNvPr id="140" name="Frihandsfigur 139"/>
          <p:cNvSpPr/>
          <p:nvPr/>
        </p:nvSpPr>
        <p:spPr>
          <a:xfrm>
            <a:off x="7832394" y="2136327"/>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rgbClr val="E9500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FFFFFF"/>
                </a:solidFill>
                <a:effectLst/>
                <a:uLnTx/>
                <a:uFillTx/>
                <a:latin typeface="Arial"/>
                <a:ea typeface="+mn-ea"/>
                <a:cs typeface="+mn-cs"/>
              </a:rPr>
              <a:t>Med vem kan vi dela datamängden (påverkar det oss eller andra negativt)?</a:t>
            </a:r>
            <a:br>
              <a:rPr kumimoji="0" lang="sv-SE" sz="800" b="1" i="0" u="none" strike="noStrike" kern="1200" cap="none" spc="0" normalizeH="0" baseline="0" noProof="0" dirty="0">
                <a:ln>
                  <a:noFill/>
                </a:ln>
                <a:solidFill>
                  <a:srgbClr val="FFFFFF"/>
                </a:solidFill>
                <a:effectLst/>
                <a:uLnTx/>
                <a:uFillTx/>
                <a:latin typeface="Arial"/>
                <a:ea typeface="+mn-ea"/>
                <a:cs typeface="+mn-cs"/>
              </a:rPr>
            </a:br>
            <a:br>
              <a:rPr kumimoji="0" lang="sv-SE" sz="800" b="1" i="0" u="none" strike="noStrike" kern="1200" cap="none" spc="0" normalizeH="0" baseline="0" noProof="0" dirty="0">
                <a:ln>
                  <a:noFill/>
                </a:ln>
                <a:solidFill>
                  <a:srgbClr val="FFFFFF"/>
                </a:solidFill>
                <a:effectLst/>
                <a:uLnTx/>
                <a:uFillTx/>
                <a:latin typeface="Arial"/>
                <a:ea typeface="+mn-ea"/>
                <a:cs typeface="+mn-cs"/>
              </a:rPr>
            </a:br>
            <a:br>
              <a:rPr kumimoji="0" lang="sv-SE" sz="800" b="1" i="0" u="none" strike="noStrike" kern="1200" cap="none" spc="0" normalizeH="0" baseline="0" noProof="0" dirty="0">
                <a:ln>
                  <a:noFill/>
                </a:ln>
                <a:solidFill>
                  <a:srgbClr val="FFFFFF"/>
                </a:solidFill>
                <a:effectLst/>
                <a:uLnTx/>
                <a:uFillTx/>
                <a:latin typeface="Arial"/>
                <a:ea typeface="+mn-ea"/>
                <a:cs typeface="+mn-cs"/>
              </a:rPr>
            </a:br>
            <a:br>
              <a:rPr kumimoji="0" lang="sv-SE" sz="800" b="1" i="0" u="none" strike="noStrike" kern="1200" cap="none" spc="0" normalizeH="0" baseline="0" noProof="0" dirty="0">
                <a:ln>
                  <a:noFill/>
                </a:ln>
                <a:solidFill>
                  <a:srgbClr val="FFFFFF"/>
                </a:solidFill>
                <a:effectLst/>
                <a:uLnTx/>
                <a:uFillTx/>
                <a:latin typeface="Arial"/>
                <a:ea typeface="+mn-ea"/>
                <a:cs typeface="+mn-cs"/>
              </a:rPr>
            </a:b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1" name="Grupp 140"/>
          <p:cNvGrpSpPr/>
          <p:nvPr/>
        </p:nvGrpSpPr>
        <p:grpSpPr>
          <a:xfrm>
            <a:off x="7802235" y="2597093"/>
            <a:ext cx="736452" cy="409149"/>
            <a:chOff x="439331" y="2717211"/>
            <a:chExt cx="936104" cy="556488"/>
          </a:xfrm>
        </p:grpSpPr>
        <p:pic>
          <p:nvPicPr>
            <p:cNvPr id="208"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09" name="textruta 208"/>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förvaltare</a:t>
              </a:r>
            </a:p>
          </p:txBody>
        </p:sp>
      </p:grpSp>
      <p:sp>
        <p:nvSpPr>
          <p:cNvPr id="145" name="Frihandsfigur 144"/>
          <p:cNvSpPr/>
          <p:nvPr/>
        </p:nvSpPr>
        <p:spPr>
          <a:xfrm>
            <a:off x="9963737" y="2106994"/>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FFFFFF"/>
                </a:solidFill>
                <a:effectLst/>
                <a:uLnTx/>
                <a:uFillTx/>
                <a:latin typeface="Arial"/>
                <a:ea typeface="+mn-ea"/>
                <a:cs typeface="+mn-cs"/>
              </a:rPr>
              <a:t>Med vem kan vi dela datamängden (rättigheter, licenser, upphovsrätt)?</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6" name="Grupp 145"/>
          <p:cNvGrpSpPr/>
          <p:nvPr/>
        </p:nvGrpSpPr>
        <p:grpSpPr>
          <a:xfrm>
            <a:off x="9974275" y="2603649"/>
            <a:ext cx="736452" cy="470705"/>
            <a:chOff x="439331" y="2717211"/>
            <a:chExt cx="936104" cy="640211"/>
          </a:xfrm>
        </p:grpSpPr>
        <p:pic>
          <p:nvPicPr>
            <p:cNvPr id="202"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03" name="textruta 202"/>
            <p:cNvSpPr txBox="1"/>
            <p:nvPr/>
          </p:nvSpPr>
          <p:spPr>
            <a:xfrm>
              <a:off x="439331" y="3064394"/>
              <a:ext cx="936104" cy="2930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a:t>
              </a:r>
              <a:br>
                <a:rPr kumimoji="0" lang="sv-SE" sz="400" b="0" i="1" u="none" strike="noStrike" kern="1200" cap="none" spc="0" normalizeH="0" baseline="0" noProof="0" dirty="0">
                  <a:ln>
                    <a:noFill/>
                  </a:ln>
                  <a:solidFill>
                    <a:srgbClr val="000000"/>
                  </a:solidFill>
                  <a:effectLst/>
                  <a:uLnTx/>
                  <a:uFillTx/>
                  <a:latin typeface="Arial"/>
                  <a:ea typeface="+mn-ea"/>
                  <a:cs typeface="+mn-cs"/>
                </a:rPr>
              </a:br>
              <a:r>
                <a:rPr kumimoji="0" lang="sv-SE" sz="400" b="0" i="1" u="none" strike="noStrike" kern="1200" cap="none" spc="0" normalizeH="0" baseline="0" noProof="0" dirty="0">
                  <a:ln>
                    <a:noFill/>
                  </a:ln>
                  <a:solidFill>
                    <a:srgbClr val="000000"/>
                  </a:solidFill>
                  <a:effectLst/>
                  <a:uLnTx/>
                  <a:uFillTx/>
                  <a:latin typeface="Arial"/>
                  <a:ea typeface="+mn-ea"/>
                  <a:cs typeface="+mn-cs"/>
                </a:rPr>
                <a:t>förvaltare</a:t>
              </a:r>
            </a:p>
          </p:txBody>
        </p:sp>
      </p:grpSp>
      <p:sp>
        <p:nvSpPr>
          <p:cNvPr id="147" name="Frihandsfigur 146"/>
          <p:cNvSpPr/>
          <p:nvPr/>
        </p:nvSpPr>
        <p:spPr>
          <a:xfrm>
            <a:off x="3323601" y="4023054"/>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Föreslå behörigheter</a:t>
            </a:r>
          </a:p>
          <a:p>
            <a:pPr marL="0" marR="0" lvl="0" indent="0" algn="ctr" defTabSz="488950" rtl="0" eaLnBrk="1" fontAlgn="auto" latinLnBrk="0" hangingPunct="1">
              <a:lnSpc>
                <a:spcPct val="90000"/>
              </a:lnSpc>
              <a:spcBef>
                <a:spcPct val="0"/>
              </a:spcBef>
              <a:spcAft>
                <a:spcPct val="35000"/>
              </a:spcAft>
              <a:buClrTx/>
              <a:buSzTx/>
              <a:buFontTx/>
              <a:buNone/>
              <a:tabLst/>
              <a:defRPr/>
            </a:pPr>
            <a:br>
              <a:rPr kumimoji="0" lang="sv-SE" sz="800" b="1" i="0" u="none" strike="noStrike" kern="1200" cap="none" spc="0" normalizeH="0" baseline="0" noProof="0" dirty="0">
                <a:ln>
                  <a:noFill/>
                </a:ln>
                <a:solidFill>
                  <a:srgbClr val="000000"/>
                </a:solidFill>
                <a:effectLst/>
                <a:uLnTx/>
                <a:uFillTx/>
                <a:latin typeface="Arial"/>
                <a:ea typeface="+mn-ea"/>
                <a:cs typeface="+mn-cs"/>
              </a:rPr>
            </a:b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48" name="Grupp 147"/>
          <p:cNvGrpSpPr/>
          <p:nvPr/>
        </p:nvGrpSpPr>
        <p:grpSpPr>
          <a:xfrm>
            <a:off x="3287689" y="4464499"/>
            <a:ext cx="736452" cy="409149"/>
            <a:chOff x="439331" y="2717211"/>
            <a:chExt cx="936104" cy="556488"/>
          </a:xfrm>
        </p:grpSpPr>
        <p:pic>
          <p:nvPicPr>
            <p:cNvPr id="200"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01" name="textruta 200"/>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förvaltare</a:t>
              </a:r>
            </a:p>
          </p:txBody>
        </p:sp>
      </p:grpSp>
      <p:sp>
        <p:nvSpPr>
          <p:cNvPr id="149" name="Frihandsfigur 148"/>
          <p:cNvSpPr/>
          <p:nvPr/>
        </p:nvSpPr>
        <p:spPr>
          <a:xfrm>
            <a:off x="5495489" y="4023054"/>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Beslut</a:t>
            </a: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br>
              <a:rPr kumimoji="0" lang="sv-SE" sz="800" b="1" i="0" u="none" strike="noStrike" kern="1200" cap="none" spc="0" normalizeH="0" baseline="0" noProof="0" dirty="0">
                <a:ln>
                  <a:noFill/>
                </a:ln>
                <a:solidFill>
                  <a:srgbClr val="000000"/>
                </a:solidFill>
                <a:effectLst/>
                <a:uLnTx/>
                <a:uFillTx/>
                <a:latin typeface="Arial"/>
                <a:ea typeface="+mn-ea"/>
                <a:cs typeface="+mn-cs"/>
              </a:rPr>
            </a:b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50" name="Grupp 149"/>
          <p:cNvGrpSpPr/>
          <p:nvPr/>
        </p:nvGrpSpPr>
        <p:grpSpPr>
          <a:xfrm>
            <a:off x="5536429" y="4468588"/>
            <a:ext cx="736452" cy="409149"/>
            <a:chOff x="439331" y="2717211"/>
            <a:chExt cx="936104" cy="556487"/>
          </a:xfrm>
        </p:grpSpPr>
        <p:pic>
          <p:nvPicPr>
            <p:cNvPr id="198"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99" name="textruta 198"/>
            <p:cNvSpPr txBox="1"/>
            <p:nvPr/>
          </p:nvSpPr>
          <p:spPr>
            <a:xfrm>
              <a:off x="439331" y="3064394"/>
              <a:ext cx="936104" cy="2093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ägare</a:t>
              </a:r>
            </a:p>
          </p:txBody>
        </p:sp>
      </p:grpSp>
      <p:sp>
        <p:nvSpPr>
          <p:cNvPr id="154" name="Frihandsfigur 153"/>
          <p:cNvSpPr/>
          <p:nvPr/>
        </p:nvSpPr>
        <p:spPr>
          <a:xfrm>
            <a:off x="5520980" y="316492"/>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Informationsägare </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pekas ut</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5" name="textruta 154"/>
          <p:cNvSpPr txBox="1"/>
          <p:nvPr/>
        </p:nvSpPr>
        <p:spPr>
          <a:xfrm>
            <a:off x="5447808" y="942367"/>
            <a:ext cx="686409"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1200" cap="none" spc="0" normalizeH="0" baseline="0" noProof="0" dirty="0">
                <a:ln>
                  <a:noFill/>
                </a:ln>
                <a:solidFill>
                  <a:srgbClr val="000000"/>
                </a:solidFill>
                <a:effectLst/>
                <a:uLnTx/>
                <a:uFillTx/>
                <a:latin typeface="Arial"/>
                <a:ea typeface="+mn-ea"/>
                <a:cs typeface="+mn-cs"/>
              </a:rPr>
              <a:t>Förvaltnings- chef</a:t>
            </a:r>
          </a:p>
        </p:txBody>
      </p:sp>
      <p:cxnSp>
        <p:nvCxnSpPr>
          <p:cNvPr id="156" name="Rak pilkoppling 155"/>
          <p:cNvCxnSpPr/>
          <p:nvPr/>
        </p:nvCxnSpPr>
        <p:spPr>
          <a:xfrm flipV="1">
            <a:off x="6033831" y="1000445"/>
            <a:ext cx="152060" cy="638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7" name="Grupp 156"/>
          <p:cNvGrpSpPr/>
          <p:nvPr/>
        </p:nvGrpSpPr>
        <p:grpSpPr>
          <a:xfrm>
            <a:off x="5998989" y="791191"/>
            <a:ext cx="736452" cy="409149"/>
            <a:chOff x="439331" y="2717211"/>
            <a:chExt cx="936104" cy="556487"/>
          </a:xfrm>
        </p:grpSpPr>
        <p:pic>
          <p:nvPicPr>
            <p:cNvPr id="192"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93" name="textruta 192"/>
            <p:cNvSpPr txBox="1"/>
            <p:nvPr/>
          </p:nvSpPr>
          <p:spPr>
            <a:xfrm>
              <a:off x="439331" y="3064394"/>
              <a:ext cx="936104" cy="2093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ägare</a:t>
              </a:r>
            </a:p>
          </p:txBody>
        </p:sp>
      </p:grpSp>
      <p:grpSp>
        <p:nvGrpSpPr>
          <p:cNvPr id="158" name="Grupp 157"/>
          <p:cNvGrpSpPr/>
          <p:nvPr/>
        </p:nvGrpSpPr>
        <p:grpSpPr>
          <a:xfrm>
            <a:off x="6622746" y="786180"/>
            <a:ext cx="736452" cy="409149"/>
            <a:chOff x="439331" y="2717211"/>
            <a:chExt cx="936104" cy="556488"/>
          </a:xfrm>
        </p:grpSpPr>
        <p:pic>
          <p:nvPicPr>
            <p:cNvPr id="190"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91" name="textruta 190"/>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förvaltare</a:t>
              </a:r>
            </a:p>
          </p:txBody>
        </p:sp>
      </p:grpSp>
      <p:cxnSp>
        <p:nvCxnSpPr>
          <p:cNvPr id="159" name="Rak pilkoppling 158"/>
          <p:cNvCxnSpPr/>
          <p:nvPr/>
        </p:nvCxnSpPr>
        <p:spPr>
          <a:xfrm flipV="1">
            <a:off x="6586481" y="997250"/>
            <a:ext cx="152060" cy="638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Frihandsfigur 161"/>
          <p:cNvSpPr/>
          <p:nvPr/>
        </p:nvSpPr>
        <p:spPr>
          <a:xfrm>
            <a:off x="9598156" y="2526696"/>
            <a:ext cx="386277" cy="45719"/>
          </a:xfrm>
          <a:custGeom>
            <a:avLst/>
            <a:gdLst>
              <a:gd name="connsiteX0" fmla="*/ 0 w 485625"/>
              <a:gd name="connsiteY0" fmla="*/ 48483 h 91440"/>
              <a:gd name="connsiteX1" fmla="*/ 259912 w 485625"/>
              <a:gd name="connsiteY1" fmla="*/ 48483 h 91440"/>
              <a:gd name="connsiteX2" fmla="*/ 259912 w 485625"/>
              <a:gd name="connsiteY2" fmla="*/ 45720 h 91440"/>
              <a:gd name="connsiteX3" fmla="*/ 485625 w 48562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85625" h="91440">
                <a:moveTo>
                  <a:pt x="0" y="48483"/>
                </a:moveTo>
                <a:lnTo>
                  <a:pt x="259912" y="48483"/>
                </a:lnTo>
                <a:lnTo>
                  <a:pt x="259912" y="45720"/>
                </a:lnTo>
                <a:lnTo>
                  <a:pt x="48562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607" tIns="43139" rIns="242607" bIns="4313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63" name="Frihandsfigur 162"/>
          <p:cNvSpPr/>
          <p:nvPr/>
        </p:nvSpPr>
        <p:spPr>
          <a:xfrm>
            <a:off x="4122276" y="2553225"/>
            <a:ext cx="7820342" cy="1451366"/>
          </a:xfrm>
          <a:custGeom>
            <a:avLst/>
            <a:gdLst>
              <a:gd name="connsiteX0" fmla="*/ 8282053 w 8282053"/>
              <a:gd name="connsiteY0" fmla="*/ 0 h 487201"/>
              <a:gd name="connsiteX1" fmla="*/ 8282053 w 8282053"/>
              <a:gd name="connsiteY1" fmla="*/ 260700 h 487201"/>
              <a:gd name="connsiteX2" fmla="*/ 0 w 8282053"/>
              <a:gd name="connsiteY2" fmla="*/ 260700 h 487201"/>
              <a:gd name="connsiteX3" fmla="*/ 0 w 8282053"/>
              <a:gd name="connsiteY3" fmla="*/ 487201 h 487201"/>
              <a:gd name="connsiteX0" fmla="*/ 8270305 w 8282053"/>
              <a:gd name="connsiteY0" fmla="*/ 0 h 2085139"/>
              <a:gd name="connsiteX1" fmla="*/ 8282053 w 8282053"/>
              <a:gd name="connsiteY1" fmla="*/ 1858638 h 2085139"/>
              <a:gd name="connsiteX2" fmla="*/ 0 w 8282053"/>
              <a:gd name="connsiteY2" fmla="*/ 1858638 h 2085139"/>
              <a:gd name="connsiteX3" fmla="*/ 0 w 8282053"/>
              <a:gd name="connsiteY3" fmla="*/ 2085139 h 2085139"/>
              <a:gd name="connsiteX0" fmla="*/ 8270305 w 8282053"/>
              <a:gd name="connsiteY0" fmla="*/ 0 h 2085139"/>
              <a:gd name="connsiteX1" fmla="*/ 8270995 w 8282053"/>
              <a:gd name="connsiteY1" fmla="*/ 10079 h 2085139"/>
              <a:gd name="connsiteX2" fmla="*/ 8282053 w 8282053"/>
              <a:gd name="connsiteY2" fmla="*/ 1858638 h 2085139"/>
              <a:gd name="connsiteX3" fmla="*/ 0 w 8282053"/>
              <a:gd name="connsiteY3" fmla="*/ 1858638 h 2085139"/>
              <a:gd name="connsiteX4" fmla="*/ 0 w 8282053"/>
              <a:gd name="connsiteY4" fmla="*/ 2085139 h 2085139"/>
              <a:gd name="connsiteX0" fmla="*/ 8270305 w 8417836"/>
              <a:gd name="connsiteY0" fmla="*/ 0 h 2085139"/>
              <a:gd name="connsiteX1" fmla="*/ 8417836 w 8417836"/>
              <a:gd name="connsiteY1" fmla="*/ 17951 h 2085139"/>
              <a:gd name="connsiteX2" fmla="*/ 8282053 w 8417836"/>
              <a:gd name="connsiteY2" fmla="*/ 1858638 h 2085139"/>
              <a:gd name="connsiteX3" fmla="*/ 0 w 8417836"/>
              <a:gd name="connsiteY3" fmla="*/ 1858638 h 2085139"/>
              <a:gd name="connsiteX4" fmla="*/ 0 w 8417836"/>
              <a:gd name="connsiteY4" fmla="*/ 2085139 h 2085139"/>
              <a:gd name="connsiteX0" fmla="*/ 8047106 w 8417836"/>
              <a:gd name="connsiteY0" fmla="*/ 5663 h 2067188"/>
              <a:gd name="connsiteX1" fmla="*/ 8417836 w 8417836"/>
              <a:gd name="connsiteY1" fmla="*/ 0 h 2067188"/>
              <a:gd name="connsiteX2" fmla="*/ 8282053 w 8417836"/>
              <a:gd name="connsiteY2" fmla="*/ 1840687 h 2067188"/>
              <a:gd name="connsiteX3" fmla="*/ 0 w 8417836"/>
              <a:gd name="connsiteY3" fmla="*/ 1840687 h 2067188"/>
              <a:gd name="connsiteX4" fmla="*/ 0 w 8417836"/>
              <a:gd name="connsiteY4" fmla="*/ 2067188 h 2067188"/>
              <a:gd name="connsiteX0" fmla="*/ 8047106 w 8288616"/>
              <a:gd name="connsiteY0" fmla="*/ 0 h 2061525"/>
              <a:gd name="connsiteX1" fmla="*/ 8288616 w 8288616"/>
              <a:gd name="connsiteY1" fmla="*/ 17953 h 2061525"/>
              <a:gd name="connsiteX2" fmla="*/ 8282053 w 8288616"/>
              <a:gd name="connsiteY2" fmla="*/ 1835024 h 2061525"/>
              <a:gd name="connsiteX3" fmla="*/ 0 w 8288616"/>
              <a:gd name="connsiteY3" fmla="*/ 1835024 h 2061525"/>
              <a:gd name="connsiteX4" fmla="*/ 0 w 8288616"/>
              <a:gd name="connsiteY4" fmla="*/ 2061525 h 206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8616" h="2061525">
                <a:moveTo>
                  <a:pt x="8047106" y="0"/>
                </a:moveTo>
                <a:lnTo>
                  <a:pt x="8288616" y="17953"/>
                </a:lnTo>
                <a:cubicBezTo>
                  <a:pt x="8286428" y="623643"/>
                  <a:pt x="8284241" y="1229334"/>
                  <a:pt x="8282053" y="1835024"/>
                </a:cubicBezTo>
                <a:lnTo>
                  <a:pt x="0" y="1835024"/>
                </a:lnTo>
                <a:lnTo>
                  <a:pt x="0" y="2061525"/>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46271" tIns="241020" rIns="3946271" bIns="24101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64" name="Frihandsfigur 163"/>
          <p:cNvSpPr/>
          <p:nvPr/>
        </p:nvSpPr>
        <p:spPr>
          <a:xfrm>
            <a:off x="7253216" y="4430884"/>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65" name="Frihandsfigur 164"/>
          <p:cNvSpPr/>
          <p:nvPr/>
        </p:nvSpPr>
        <p:spPr>
          <a:xfrm>
            <a:off x="9457214" y="4417739"/>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grpSp>
        <p:nvGrpSpPr>
          <p:cNvPr id="168" name="Grupp 167"/>
          <p:cNvGrpSpPr/>
          <p:nvPr/>
        </p:nvGrpSpPr>
        <p:grpSpPr>
          <a:xfrm>
            <a:off x="7707450" y="4023054"/>
            <a:ext cx="1765762" cy="990122"/>
            <a:chOff x="6144984" y="5236726"/>
            <a:chExt cx="2244458" cy="1346675"/>
          </a:xfrm>
        </p:grpSpPr>
        <p:sp>
          <p:nvSpPr>
            <p:cNvPr id="184" name="Frihandsfigur 183"/>
            <p:cNvSpPr/>
            <p:nvPr/>
          </p:nvSpPr>
          <p:spPr>
            <a:xfrm>
              <a:off x="6144984" y="5236726"/>
              <a:ext cx="2244458" cy="1346675"/>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solidFill>
                  <a:effectLst/>
                  <a:uLnTx/>
                  <a:uFillTx/>
                  <a:latin typeface="Arial"/>
                  <a:ea typeface="+mn-ea"/>
                  <a:cs typeface="+mn-cs"/>
                </a:rPr>
                <a:t>Datamängden publiceras tekniskt (behörighetsgrupper applikationer, tjänster, nedladdningsplatser mm</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5" name="Grupp 184"/>
            <p:cNvGrpSpPr/>
            <p:nvPr/>
          </p:nvGrpSpPr>
          <p:grpSpPr>
            <a:xfrm>
              <a:off x="6234501" y="5958800"/>
              <a:ext cx="386566" cy="556487"/>
              <a:chOff x="1036388" y="2717211"/>
              <a:chExt cx="386566" cy="556487"/>
            </a:xfrm>
          </p:grpSpPr>
          <p:pic>
            <p:nvPicPr>
              <p:cNvPr id="186" name="Picture 2" descr="persona Icon - Free PNG &amp; SVG 381038 - Noun Project"/>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6388"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87" name="textruta 186"/>
              <p:cNvSpPr txBox="1"/>
              <p:nvPr/>
            </p:nvSpPr>
            <p:spPr>
              <a:xfrm>
                <a:off x="1071208" y="3064393"/>
                <a:ext cx="293818" cy="20930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IT</a:t>
                </a:r>
              </a:p>
            </p:txBody>
          </p:sp>
        </p:grpSp>
      </p:grpSp>
      <p:pic>
        <p:nvPicPr>
          <p:cNvPr id="169" name="Picture 2" descr="persona Icon - Free PNG &amp; SVG 381038 - Noun Project"/>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0625" y="4536658"/>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170" name="textruta 169"/>
          <p:cNvSpPr txBox="1"/>
          <p:nvPr/>
        </p:nvSpPr>
        <p:spPr>
          <a:xfrm>
            <a:off x="8204979" y="4791919"/>
            <a:ext cx="272832" cy="153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GIS</a:t>
            </a:r>
          </a:p>
        </p:txBody>
      </p:sp>
      <p:sp>
        <p:nvSpPr>
          <p:cNvPr id="171" name="textruta 170"/>
          <p:cNvSpPr txBox="1"/>
          <p:nvPr/>
        </p:nvSpPr>
        <p:spPr>
          <a:xfrm>
            <a:off x="7777875" y="4610697"/>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eller</a:t>
            </a:r>
          </a:p>
        </p:txBody>
      </p:sp>
      <p:grpSp>
        <p:nvGrpSpPr>
          <p:cNvPr id="13" name="Grupp 12"/>
          <p:cNvGrpSpPr/>
          <p:nvPr/>
        </p:nvGrpSpPr>
        <p:grpSpPr>
          <a:xfrm>
            <a:off x="8262254" y="2593832"/>
            <a:ext cx="736452" cy="413289"/>
            <a:chOff x="5878335" y="2619509"/>
            <a:chExt cx="736452" cy="413289"/>
          </a:xfrm>
        </p:grpSpPr>
        <p:pic>
          <p:nvPicPr>
            <p:cNvPr id="180"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8195" y="2619509"/>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181" name="textruta 180"/>
            <p:cNvSpPr txBox="1"/>
            <p:nvPr/>
          </p:nvSpPr>
          <p:spPr>
            <a:xfrm>
              <a:off x="5878335" y="2878910"/>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grpSp>
      <p:pic>
        <p:nvPicPr>
          <p:cNvPr id="182"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89265" y="2595882"/>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183" name="textruta 182"/>
          <p:cNvSpPr txBox="1"/>
          <p:nvPr/>
        </p:nvSpPr>
        <p:spPr>
          <a:xfrm>
            <a:off x="10469405" y="2855283"/>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pic>
        <p:nvPicPr>
          <p:cNvPr id="218"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6695" y="6036178"/>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219" name="textruta 218"/>
          <p:cNvSpPr txBox="1"/>
          <p:nvPr/>
        </p:nvSpPr>
        <p:spPr>
          <a:xfrm>
            <a:off x="5486835" y="6295579"/>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pic>
        <p:nvPicPr>
          <p:cNvPr id="221"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288" y="6088934"/>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222" name="textruta 221"/>
          <p:cNvSpPr txBox="1"/>
          <p:nvPr/>
        </p:nvSpPr>
        <p:spPr>
          <a:xfrm>
            <a:off x="8428428" y="6348335"/>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sp>
        <p:nvSpPr>
          <p:cNvPr id="223" name="Frihandsfigur 222"/>
          <p:cNvSpPr/>
          <p:nvPr/>
        </p:nvSpPr>
        <p:spPr>
          <a:xfrm>
            <a:off x="7261251" y="5930103"/>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226" name="Frihandsfigur 225"/>
          <p:cNvSpPr/>
          <p:nvPr/>
        </p:nvSpPr>
        <p:spPr>
          <a:xfrm>
            <a:off x="9882626" y="5325482"/>
            <a:ext cx="1765762" cy="119986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FFFFFF"/>
                </a:solidFill>
                <a:effectLst/>
                <a:uLnTx/>
                <a:uFillTx/>
                <a:latin typeface="Arial"/>
                <a:ea typeface="+mn-ea"/>
                <a:cs typeface="+mn-cs"/>
              </a:rPr>
              <a:t>MÅL: Datamängden är dokumenterad</a:t>
            </a:r>
          </a:p>
        </p:txBody>
      </p:sp>
      <p:sp>
        <p:nvSpPr>
          <p:cNvPr id="227" name="Frihandsfigur 226"/>
          <p:cNvSpPr/>
          <p:nvPr/>
        </p:nvSpPr>
        <p:spPr>
          <a:xfrm>
            <a:off x="9488036" y="5874578"/>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18" name="Rektangel 117"/>
          <p:cNvSpPr/>
          <p:nvPr/>
        </p:nvSpPr>
        <p:spPr>
          <a:xfrm>
            <a:off x="5238826" y="3935128"/>
            <a:ext cx="6761830" cy="27342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4" name="textruta 123"/>
          <p:cNvSpPr txBox="1"/>
          <p:nvPr/>
        </p:nvSpPr>
        <p:spPr>
          <a:xfrm>
            <a:off x="6065786" y="4977138"/>
            <a:ext cx="2761678" cy="369332"/>
          </a:xfrm>
          <a:prstGeom prst="rect">
            <a:avLst/>
          </a:prstGeom>
          <a:noFill/>
        </p:spPr>
        <p:txBody>
          <a:bodyPr wrap="square" rtlCol="0">
            <a:spAutoFit/>
          </a:bodyPr>
          <a:lstStyle/>
          <a:p>
            <a:r>
              <a:rPr lang="sv-SE" dirty="0"/>
              <a:t>Händer senare</a:t>
            </a:r>
          </a:p>
        </p:txBody>
      </p:sp>
      <p:sp>
        <p:nvSpPr>
          <p:cNvPr id="224" name="Frihandsfigur 223"/>
          <p:cNvSpPr/>
          <p:nvPr/>
        </p:nvSpPr>
        <p:spPr>
          <a:xfrm rot="18799172">
            <a:off x="4806310" y="2243299"/>
            <a:ext cx="836131" cy="180583"/>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228" name="Frihandsfigur 227"/>
          <p:cNvSpPr/>
          <p:nvPr/>
        </p:nvSpPr>
        <p:spPr>
          <a:xfrm rot="2469192">
            <a:off x="4831415" y="2831611"/>
            <a:ext cx="778745" cy="157982"/>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234" name="Frihandsfigur 233"/>
          <p:cNvSpPr/>
          <p:nvPr/>
        </p:nvSpPr>
        <p:spPr>
          <a:xfrm>
            <a:off x="5509119" y="1580192"/>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algn="ctr" defTabSz="488950">
              <a:lnSpc>
                <a:spcPct val="90000"/>
              </a:lnSpc>
              <a:spcBef>
                <a:spcPct val="0"/>
              </a:spcBef>
              <a:spcAft>
                <a:spcPct val="35000"/>
              </a:spcAft>
            </a:pPr>
            <a:r>
              <a:rPr lang="sv-SE" sz="800" b="1" dirty="0">
                <a:solidFill>
                  <a:srgbClr val="FFFFFF"/>
                </a:solidFill>
              </a:rPr>
              <a:t>Med vem kan vi dela datamängden när det </a:t>
            </a:r>
            <a:r>
              <a:rPr lang="sv-SE" sz="800" b="1" u="sng" dirty="0">
                <a:solidFill>
                  <a:srgbClr val="FFFFFF"/>
                </a:solidFill>
              </a:rPr>
              <a:t>INTE</a:t>
            </a:r>
            <a:r>
              <a:rPr lang="sv-SE" sz="800" b="1" dirty="0">
                <a:solidFill>
                  <a:srgbClr val="FFFFFF"/>
                </a:solidFill>
              </a:rPr>
              <a:t> finns Sekretessbelagda eller personuppgifter i datamängden</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5" name="Grupp 234"/>
          <p:cNvGrpSpPr/>
          <p:nvPr/>
        </p:nvGrpSpPr>
        <p:grpSpPr>
          <a:xfrm>
            <a:off x="5756472" y="2099907"/>
            <a:ext cx="736452" cy="470705"/>
            <a:chOff x="439331" y="2717211"/>
            <a:chExt cx="936104" cy="640211"/>
          </a:xfrm>
        </p:grpSpPr>
        <p:pic>
          <p:nvPicPr>
            <p:cNvPr id="236"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37" name="textruta 236"/>
            <p:cNvSpPr txBox="1"/>
            <p:nvPr/>
          </p:nvSpPr>
          <p:spPr>
            <a:xfrm>
              <a:off x="439331" y="3064394"/>
              <a:ext cx="936104" cy="2930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a:t>
              </a:r>
              <a:br>
                <a:rPr kumimoji="0" lang="sv-SE" sz="400" b="0" i="1" u="none" strike="noStrike" kern="1200" cap="none" spc="0" normalizeH="0" baseline="0" noProof="0" dirty="0">
                  <a:ln>
                    <a:noFill/>
                  </a:ln>
                  <a:solidFill>
                    <a:srgbClr val="000000"/>
                  </a:solidFill>
                  <a:effectLst/>
                  <a:uLnTx/>
                  <a:uFillTx/>
                  <a:latin typeface="Arial"/>
                  <a:ea typeface="+mn-ea"/>
                  <a:cs typeface="+mn-cs"/>
                </a:rPr>
              </a:br>
              <a:r>
                <a:rPr kumimoji="0" lang="sv-SE" sz="400" b="0" i="1" u="none" strike="noStrike" kern="1200" cap="none" spc="0" normalizeH="0" baseline="0" noProof="0" dirty="0">
                  <a:ln>
                    <a:noFill/>
                  </a:ln>
                  <a:solidFill>
                    <a:srgbClr val="000000"/>
                  </a:solidFill>
                  <a:effectLst/>
                  <a:uLnTx/>
                  <a:uFillTx/>
                  <a:latin typeface="Arial"/>
                  <a:ea typeface="+mn-ea"/>
                  <a:cs typeface="+mn-cs"/>
                </a:rPr>
                <a:t>förvaltare</a:t>
              </a:r>
            </a:p>
          </p:txBody>
        </p:sp>
      </p:grpSp>
      <p:pic>
        <p:nvPicPr>
          <p:cNvPr id="238"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1462" y="2092140"/>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239" name="textruta 238"/>
          <p:cNvSpPr txBox="1"/>
          <p:nvPr/>
        </p:nvSpPr>
        <p:spPr>
          <a:xfrm>
            <a:off x="6251602" y="2351541"/>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grpSp>
        <p:nvGrpSpPr>
          <p:cNvPr id="7" name="Grupp 6"/>
          <p:cNvGrpSpPr/>
          <p:nvPr/>
        </p:nvGrpSpPr>
        <p:grpSpPr>
          <a:xfrm>
            <a:off x="5510591" y="2711041"/>
            <a:ext cx="1874278" cy="993779"/>
            <a:chOff x="9854718" y="1571125"/>
            <a:chExt cx="1874278" cy="993779"/>
          </a:xfrm>
        </p:grpSpPr>
        <p:sp>
          <p:nvSpPr>
            <p:cNvPr id="119" name="Frihandsfigur 118"/>
            <p:cNvSpPr/>
            <p:nvPr/>
          </p:nvSpPr>
          <p:spPr>
            <a:xfrm>
              <a:off x="9854718" y="1571125"/>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accent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algn="ctr" defTabSz="488950">
                <a:lnSpc>
                  <a:spcPct val="90000"/>
                </a:lnSpc>
                <a:spcBef>
                  <a:spcPct val="0"/>
                </a:spcBef>
                <a:spcAft>
                  <a:spcPct val="35000"/>
                </a:spcAft>
              </a:pPr>
              <a:r>
                <a:rPr lang="sv-SE" sz="800" b="1" dirty="0">
                  <a:solidFill>
                    <a:srgbClr val="FFFFFF"/>
                  </a:solidFill>
                  <a:latin typeface="Arial"/>
                </a:rPr>
                <a:t>Med vem kan vi dela datamängden när det finns Sekretessbelagda eller personuppgifter i datamängden</a:t>
              </a:r>
            </a:p>
            <a:p>
              <a:pPr algn="ctr" defTabSz="488950">
                <a:lnSpc>
                  <a:spcPct val="90000"/>
                </a:lnSpc>
                <a:spcBef>
                  <a:spcPct val="0"/>
                </a:spcBef>
                <a:spcAft>
                  <a:spcPct val="35000"/>
                </a:spcAft>
              </a:pPr>
              <a:endParaRPr lang="sv-SE" sz="800" b="1" dirty="0">
                <a:solidFill>
                  <a:srgbClr val="FFFFFF"/>
                </a:solidFill>
                <a:latin typeface="Arial"/>
              </a:endParaRPr>
            </a:p>
            <a:p>
              <a:pPr algn="ctr" defTabSz="488950">
                <a:lnSpc>
                  <a:spcPct val="90000"/>
                </a:lnSpc>
                <a:spcBef>
                  <a:spcPct val="0"/>
                </a:spcBef>
                <a:spcAft>
                  <a:spcPct val="35000"/>
                </a:spcAft>
              </a:pPr>
              <a:endParaRPr lang="sv-SE" sz="800" b="1" dirty="0">
                <a:solidFill>
                  <a:srgbClr val="FFFFFF"/>
                </a:solidFill>
                <a:latin typeface="Arial"/>
              </a:endParaRPr>
            </a:p>
            <a:p>
              <a:pPr algn="ctr" defTabSz="488950">
                <a:lnSpc>
                  <a:spcPct val="90000"/>
                </a:lnSpc>
                <a:spcBef>
                  <a:spcPct val="0"/>
                </a:spcBef>
                <a:spcAft>
                  <a:spcPct val="35000"/>
                </a:spcAft>
              </a:pPr>
              <a:endParaRPr lang="sv-SE" sz="800" b="1" dirty="0">
                <a:solidFill>
                  <a:srgbClr val="FFFFFF"/>
                </a:solidFill>
                <a:latin typeface="Arial"/>
              </a:endParaRPr>
            </a:p>
          </p:txBody>
        </p:sp>
        <p:grpSp>
          <p:nvGrpSpPr>
            <p:cNvPr id="120" name="Grupp 119"/>
            <p:cNvGrpSpPr/>
            <p:nvPr/>
          </p:nvGrpSpPr>
          <p:grpSpPr>
            <a:xfrm>
              <a:off x="9860681" y="2097863"/>
              <a:ext cx="736452" cy="409149"/>
              <a:chOff x="439331" y="2717211"/>
              <a:chExt cx="936104" cy="556488"/>
            </a:xfrm>
          </p:grpSpPr>
          <p:pic>
            <p:nvPicPr>
              <p:cNvPr id="121" name="Picture 2" descr="persona Icon - Free PNG &amp; SVG 381038 - Noun Project"/>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23" name="textruta 122"/>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Personuppgiftskunnig</a:t>
                </a:r>
              </a:p>
            </p:txBody>
          </p:sp>
        </p:grpSp>
        <p:grpSp>
          <p:nvGrpSpPr>
            <p:cNvPr id="4" name="Grupp 3"/>
            <p:cNvGrpSpPr/>
            <p:nvPr/>
          </p:nvGrpSpPr>
          <p:grpSpPr>
            <a:xfrm>
              <a:off x="10992544" y="2088709"/>
              <a:ext cx="736452" cy="413289"/>
              <a:chOff x="10374015" y="2025044"/>
              <a:chExt cx="736452" cy="413289"/>
            </a:xfrm>
          </p:grpSpPr>
          <p:pic>
            <p:nvPicPr>
              <p:cNvPr id="125"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3875" y="2025044"/>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220" name="textruta 219"/>
              <p:cNvSpPr txBox="1"/>
              <p:nvPr/>
            </p:nvSpPr>
            <p:spPr>
              <a:xfrm>
                <a:off x="10374015" y="2284445"/>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grpSp>
        <p:grpSp>
          <p:nvGrpSpPr>
            <p:cNvPr id="231" name="Grupp 230"/>
            <p:cNvGrpSpPr/>
            <p:nvPr/>
          </p:nvGrpSpPr>
          <p:grpSpPr>
            <a:xfrm>
              <a:off x="10448767" y="2094199"/>
              <a:ext cx="736452" cy="470705"/>
              <a:chOff x="439331" y="2717211"/>
              <a:chExt cx="936104" cy="640211"/>
            </a:xfrm>
          </p:grpSpPr>
          <p:pic>
            <p:nvPicPr>
              <p:cNvPr id="232" name="Picture 2" descr="persona Icon - Free PNG &amp; SVG 381038 - Noun Project"/>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233" name="textruta 232"/>
              <p:cNvSpPr txBox="1"/>
              <p:nvPr/>
            </p:nvSpPr>
            <p:spPr>
              <a:xfrm>
                <a:off x="439331" y="3064394"/>
                <a:ext cx="936104" cy="2930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Sekretessansvarig arkivarie</a:t>
                </a:r>
              </a:p>
            </p:txBody>
          </p:sp>
        </p:grpSp>
      </p:grpSp>
      <p:sp>
        <p:nvSpPr>
          <p:cNvPr id="106" name="Frihandsfigur 105"/>
          <p:cNvSpPr/>
          <p:nvPr/>
        </p:nvSpPr>
        <p:spPr>
          <a:xfrm>
            <a:off x="9961504" y="314461"/>
            <a:ext cx="1765762" cy="990122"/>
          </a:xfrm>
          <a:custGeom>
            <a:avLst/>
            <a:gdLst>
              <a:gd name="connsiteX0" fmla="*/ 0 w 2244458"/>
              <a:gd name="connsiteY0" fmla="*/ 0 h 1346675"/>
              <a:gd name="connsiteX1" fmla="*/ 2244458 w 2244458"/>
              <a:gd name="connsiteY1" fmla="*/ 0 h 1346675"/>
              <a:gd name="connsiteX2" fmla="*/ 2244458 w 2244458"/>
              <a:gd name="connsiteY2" fmla="*/ 1346675 h 1346675"/>
              <a:gd name="connsiteX3" fmla="*/ 0 w 2244458"/>
              <a:gd name="connsiteY3" fmla="*/ 1346675 h 1346675"/>
              <a:gd name="connsiteX4" fmla="*/ 0 w 2244458"/>
              <a:gd name="connsiteY4" fmla="*/ 0 h 13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58" h="1346675">
                <a:moveTo>
                  <a:pt x="0" y="0"/>
                </a:moveTo>
                <a:lnTo>
                  <a:pt x="2244458" y="0"/>
                </a:lnTo>
                <a:lnTo>
                  <a:pt x="2244458" y="1346675"/>
                </a:lnTo>
                <a:lnTo>
                  <a:pt x="0" y="1346675"/>
                </a:lnTo>
                <a:lnTo>
                  <a:pt x="0" y="0"/>
                </a:lnTo>
                <a:close/>
              </a:path>
            </a:pathLst>
          </a:cu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err="1">
                <a:ln>
                  <a:noFill/>
                </a:ln>
                <a:solidFill>
                  <a:srgbClr val="000000"/>
                </a:solidFill>
                <a:effectLst/>
                <a:uLnTx/>
                <a:uFillTx/>
                <a:latin typeface="Arial"/>
                <a:ea typeface="+mn-ea"/>
                <a:cs typeface="+mn-cs"/>
              </a:rPr>
              <a:t>Open</a:t>
            </a:r>
            <a:r>
              <a:rPr kumimoji="0" lang="sv-SE" sz="800" b="1" i="0" u="none" strike="noStrike" kern="1200" cap="none" spc="0" normalizeH="0" baseline="0" noProof="0" dirty="0">
                <a:ln>
                  <a:noFill/>
                </a:ln>
                <a:solidFill>
                  <a:srgbClr val="000000"/>
                </a:solidFill>
                <a:effectLst/>
                <a:uLnTx/>
                <a:uFillTx/>
                <a:latin typeface="Arial"/>
                <a:ea typeface="+mn-ea"/>
                <a:cs typeface="+mn-cs"/>
              </a:rPr>
              <a:t>-to-</a:t>
            </a:r>
            <a:r>
              <a:rPr kumimoji="0" lang="sv-SE" sz="800" b="1" i="0" u="none" strike="noStrike" kern="1200" cap="none" spc="0" normalizeH="0" baseline="0" noProof="0" dirty="0" err="1">
                <a:ln>
                  <a:noFill/>
                </a:ln>
                <a:solidFill>
                  <a:srgbClr val="000000"/>
                </a:solidFill>
                <a:effectLst/>
                <a:uLnTx/>
                <a:uFillTx/>
                <a:latin typeface="Arial"/>
                <a:ea typeface="+mn-ea"/>
                <a:cs typeface="+mn-cs"/>
              </a:rPr>
              <a:t>Open</a:t>
            </a:r>
            <a:r>
              <a:rPr kumimoji="0" lang="sv-SE" sz="800" b="1" i="0" u="none" strike="noStrike" kern="1200" cap="none" spc="0" normalizeH="0" noProof="0" dirty="0">
                <a:ln>
                  <a:noFill/>
                </a:ln>
                <a:solidFill>
                  <a:srgbClr val="000000"/>
                </a:solidFill>
                <a:effectLst/>
                <a:uLnTx/>
                <a:uFillTx/>
                <a:latin typeface="Arial"/>
                <a:ea typeface="+mn-ea"/>
                <a:cs typeface="+mn-cs"/>
              </a:rPr>
              <a:t> </a:t>
            </a:r>
            <a:r>
              <a:rPr kumimoji="0" lang="sv-SE" sz="800" b="1" i="0" u="none" strike="noStrike" kern="1200" cap="none" spc="0" normalizeH="0" baseline="0" noProof="0" dirty="0">
                <a:ln>
                  <a:noFill/>
                </a:ln>
                <a:solidFill>
                  <a:srgbClr val="000000"/>
                </a:solidFill>
                <a:effectLst/>
                <a:uLnTx/>
                <a:uFillTx/>
                <a:latin typeface="Arial"/>
                <a:ea typeface="+mn-ea"/>
                <a:cs typeface="+mn-cs"/>
              </a:rPr>
              <a:t>eller hela </a:t>
            </a:r>
            <a:r>
              <a:rPr kumimoji="0" lang="sv-SE" sz="800" b="1" i="0" u="none" strike="noStrike" kern="1200" cap="none" spc="0" normalizeH="0" baseline="0" noProof="0" dirty="0" err="1">
                <a:ln>
                  <a:noFill/>
                </a:ln>
                <a:solidFill>
                  <a:srgbClr val="000000"/>
                </a:solidFill>
                <a:effectLst/>
                <a:uLnTx/>
                <a:uFillTx/>
                <a:latin typeface="Arial"/>
                <a:ea typeface="+mn-ea"/>
                <a:cs typeface="+mn-cs"/>
              </a:rPr>
              <a:t>datadelningrutin</a:t>
            </a:r>
            <a:r>
              <a:rPr kumimoji="0" lang="sv-SE" sz="800" b="1" i="0"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sv-SE" sz="8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7" name="Grupp 106"/>
          <p:cNvGrpSpPr/>
          <p:nvPr/>
        </p:nvGrpSpPr>
        <p:grpSpPr>
          <a:xfrm>
            <a:off x="10136340" y="801406"/>
            <a:ext cx="736452" cy="409149"/>
            <a:chOff x="439331" y="2717211"/>
            <a:chExt cx="936104" cy="556488"/>
          </a:xfrm>
        </p:grpSpPr>
        <p:pic>
          <p:nvPicPr>
            <p:cNvPr id="108" name="Picture 2" descr="persona Icon - Free PNG &amp; SVG 381038 - Noun Project"/>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961" y="2717211"/>
              <a:ext cx="386566" cy="386566"/>
            </a:xfrm>
            <a:prstGeom prst="rect">
              <a:avLst/>
            </a:prstGeom>
            <a:noFill/>
            <a:extLst>
              <a:ext uri="{909E8E84-426E-40DD-AFC4-6F175D3DCCD1}">
                <a14:hiddenFill xmlns:a14="http://schemas.microsoft.com/office/drawing/2010/main">
                  <a:solidFill>
                    <a:srgbClr val="FFFFFF"/>
                  </a:solidFill>
                </a14:hiddenFill>
              </a:ext>
            </a:extLst>
          </p:spPr>
        </p:pic>
        <p:sp>
          <p:nvSpPr>
            <p:cNvPr id="109" name="textruta 108"/>
            <p:cNvSpPr txBox="1"/>
            <p:nvPr/>
          </p:nvSpPr>
          <p:spPr>
            <a:xfrm>
              <a:off x="439331" y="3064394"/>
              <a:ext cx="936104" cy="209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Informations- förvaltare</a:t>
              </a:r>
            </a:p>
          </p:txBody>
        </p:sp>
      </p:grpSp>
      <p:sp>
        <p:nvSpPr>
          <p:cNvPr id="2" name="Rektangel 1"/>
          <p:cNvSpPr/>
          <p:nvPr/>
        </p:nvSpPr>
        <p:spPr>
          <a:xfrm>
            <a:off x="2961435" y="98476"/>
            <a:ext cx="6720010" cy="129614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5159896" y="620688"/>
            <a:ext cx="2761678" cy="369332"/>
          </a:xfrm>
          <a:prstGeom prst="rect">
            <a:avLst/>
          </a:prstGeom>
          <a:noFill/>
        </p:spPr>
        <p:txBody>
          <a:bodyPr wrap="square" rtlCol="0">
            <a:spAutoFit/>
          </a:bodyPr>
          <a:lstStyle/>
          <a:p>
            <a:r>
              <a:rPr lang="sv-SE" dirty="0"/>
              <a:t>Har skett tidigare</a:t>
            </a:r>
          </a:p>
        </p:txBody>
      </p:sp>
      <p:grpSp>
        <p:nvGrpSpPr>
          <p:cNvPr id="116" name="Grupp 115"/>
          <p:cNvGrpSpPr/>
          <p:nvPr/>
        </p:nvGrpSpPr>
        <p:grpSpPr>
          <a:xfrm>
            <a:off x="10677239" y="794214"/>
            <a:ext cx="736452" cy="413289"/>
            <a:chOff x="5878335" y="2619509"/>
            <a:chExt cx="736452" cy="413289"/>
          </a:xfrm>
        </p:grpSpPr>
        <p:pic>
          <p:nvPicPr>
            <p:cNvPr id="117" name="Picture 2" descr="persona Icon - Free PNG &amp; SVG 381038 - Noun Projec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8195" y="2619509"/>
              <a:ext cx="304119" cy="284217"/>
            </a:xfrm>
            <a:prstGeom prst="rect">
              <a:avLst/>
            </a:prstGeom>
            <a:noFill/>
            <a:extLst>
              <a:ext uri="{909E8E84-426E-40DD-AFC4-6F175D3DCCD1}">
                <a14:hiddenFill xmlns:a14="http://schemas.microsoft.com/office/drawing/2010/main">
                  <a:solidFill>
                    <a:srgbClr val="FFFFFF"/>
                  </a:solidFill>
                </a14:hiddenFill>
              </a:ext>
            </a:extLst>
          </p:spPr>
        </p:pic>
        <p:sp>
          <p:nvSpPr>
            <p:cNvPr id="131" name="textruta 130"/>
            <p:cNvSpPr txBox="1"/>
            <p:nvPr/>
          </p:nvSpPr>
          <p:spPr>
            <a:xfrm>
              <a:off x="5878335" y="2878910"/>
              <a:ext cx="736452"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 b="0" i="1" u="none" strike="noStrike" kern="1200" cap="none" spc="0" normalizeH="0" baseline="0" noProof="0" dirty="0">
                  <a:ln>
                    <a:noFill/>
                  </a:ln>
                  <a:solidFill>
                    <a:srgbClr val="000000"/>
                  </a:solidFill>
                  <a:effectLst/>
                  <a:uLnTx/>
                  <a:uFillTx/>
                  <a:latin typeface="Arial"/>
                  <a:ea typeface="+mn-ea"/>
                  <a:cs typeface="+mn-cs"/>
                </a:rPr>
                <a:t>Data-samordnare</a:t>
              </a:r>
            </a:p>
          </p:txBody>
        </p:sp>
      </p:grpSp>
      <p:sp>
        <p:nvSpPr>
          <p:cNvPr id="137" name="Frihandsfigur 136"/>
          <p:cNvSpPr/>
          <p:nvPr/>
        </p:nvSpPr>
        <p:spPr>
          <a:xfrm>
            <a:off x="9477935" y="771167"/>
            <a:ext cx="386819" cy="67230"/>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38" name="Frihandsfigur 137"/>
          <p:cNvSpPr/>
          <p:nvPr/>
        </p:nvSpPr>
        <p:spPr>
          <a:xfrm rot="5400000">
            <a:off x="10504968" y="1692354"/>
            <a:ext cx="801302" cy="45719"/>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13" name="Frihandsfigur 112"/>
          <p:cNvSpPr/>
          <p:nvPr/>
        </p:nvSpPr>
        <p:spPr>
          <a:xfrm rot="2469192">
            <a:off x="7148728" y="2196996"/>
            <a:ext cx="778745" cy="157982"/>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14" name="Frihandsfigur 113"/>
          <p:cNvSpPr/>
          <p:nvPr/>
        </p:nvSpPr>
        <p:spPr>
          <a:xfrm rot="18799172">
            <a:off x="7136308" y="2788949"/>
            <a:ext cx="836131" cy="180583"/>
          </a:xfrm>
          <a:custGeom>
            <a:avLst/>
            <a:gdLst>
              <a:gd name="connsiteX0" fmla="*/ 0 w 491685"/>
              <a:gd name="connsiteY0" fmla="*/ 46191 h 91440"/>
              <a:gd name="connsiteX1" fmla="*/ 262942 w 491685"/>
              <a:gd name="connsiteY1" fmla="*/ 46191 h 91440"/>
              <a:gd name="connsiteX2" fmla="*/ 262942 w 491685"/>
              <a:gd name="connsiteY2" fmla="*/ 45720 h 91440"/>
              <a:gd name="connsiteX3" fmla="*/ 491685 w 491685"/>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91685" h="91440">
                <a:moveTo>
                  <a:pt x="0" y="46191"/>
                </a:moveTo>
                <a:lnTo>
                  <a:pt x="262942" y="46191"/>
                </a:lnTo>
                <a:lnTo>
                  <a:pt x="262942" y="45720"/>
                </a:lnTo>
                <a:lnTo>
                  <a:pt x="49168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5486" tIns="43139" rIns="245485" bIns="4313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sv-SE" sz="1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Tree>
    <p:extLst>
      <p:ext uri="{BB962C8B-B14F-4D97-AF65-F5344CB8AC3E}">
        <p14:creationId xmlns:p14="http://schemas.microsoft.com/office/powerpoint/2010/main" val="161372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3200" dirty="0"/>
              <a:t>Datadelningsbedömning</a:t>
            </a:r>
            <a:endParaRPr lang="sv-SE" dirty="0"/>
          </a:p>
        </p:txBody>
      </p:sp>
      <p:sp>
        <p:nvSpPr>
          <p:cNvPr id="5" name="Underrubrik 4"/>
          <p:cNvSpPr>
            <a:spLocks noGrp="1"/>
          </p:cNvSpPr>
          <p:nvPr>
            <p:ph type="subTitle" idx="1"/>
          </p:nvPr>
        </p:nvSpPr>
        <p:spPr>
          <a:xfrm>
            <a:off x="606227" y="1340768"/>
            <a:ext cx="7296811" cy="1752600"/>
          </a:xfrm>
        </p:spPr>
        <p:txBody>
          <a:bodyPr/>
          <a:lstStyle/>
          <a:p>
            <a:r>
              <a:rPr lang="sv-SE" dirty="0"/>
              <a:t>Bara datadelningsbedömning av geodatamängder</a:t>
            </a:r>
          </a:p>
        </p:txBody>
      </p:sp>
    </p:spTree>
    <p:extLst>
      <p:ext uri="{BB962C8B-B14F-4D97-AF65-F5344CB8AC3E}">
        <p14:creationId xmlns:p14="http://schemas.microsoft.com/office/powerpoint/2010/main" val="393993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a:srcRect t="1" b="1853"/>
          <a:stretch/>
        </p:blipFill>
        <p:spPr>
          <a:xfrm>
            <a:off x="613914" y="1700808"/>
            <a:ext cx="10968486" cy="2247462"/>
          </a:xfrm>
          <a:prstGeom prst="rect">
            <a:avLst/>
          </a:prstGeom>
        </p:spPr>
      </p:pic>
      <p:sp>
        <p:nvSpPr>
          <p:cNvPr id="2" name="Rubrik 1"/>
          <p:cNvSpPr>
            <a:spLocks noGrp="1"/>
          </p:cNvSpPr>
          <p:nvPr>
            <p:ph type="title"/>
          </p:nvPr>
        </p:nvSpPr>
        <p:spPr/>
        <p:txBody>
          <a:bodyPr/>
          <a:lstStyle/>
          <a:p>
            <a:r>
              <a:rPr lang="sv-SE" sz="2800" dirty="0"/>
              <a:t>Datadelningsbedömningar görs för flera perspektiv</a:t>
            </a:r>
            <a:br>
              <a:rPr lang="sv-SE" sz="2800" dirty="0"/>
            </a:br>
            <a:r>
              <a:rPr lang="sv-SE" sz="2000" i="1" dirty="0"/>
              <a:t>Översikt</a:t>
            </a:r>
          </a:p>
        </p:txBody>
      </p:sp>
      <p:sp>
        <p:nvSpPr>
          <p:cNvPr id="5" name="Rektangel 4"/>
          <p:cNvSpPr/>
          <p:nvPr/>
        </p:nvSpPr>
        <p:spPr>
          <a:xfrm>
            <a:off x="901696" y="4103644"/>
            <a:ext cx="360040" cy="544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p:cNvSpPr txBox="1"/>
          <p:nvPr/>
        </p:nvSpPr>
        <p:spPr>
          <a:xfrm>
            <a:off x="692340" y="4077072"/>
            <a:ext cx="792088" cy="400110"/>
          </a:xfrm>
          <a:prstGeom prst="rect">
            <a:avLst/>
          </a:prstGeom>
          <a:noFill/>
        </p:spPr>
        <p:txBody>
          <a:bodyPr wrap="square" rtlCol="0">
            <a:spAutoFit/>
          </a:bodyPr>
          <a:lstStyle/>
          <a:p>
            <a:r>
              <a:rPr lang="sv-SE" sz="1000" dirty="0">
                <a:solidFill>
                  <a:srgbClr val="DD4A2C"/>
                </a:solidFill>
              </a:rPr>
              <a:t>Utgångs- läge</a:t>
            </a:r>
          </a:p>
        </p:txBody>
      </p:sp>
      <p:sp>
        <p:nvSpPr>
          <p:cNvPr id="14" name="textruta 13"/>
          <p:cNvSpPr txBox="1"/>
          <p:nvPr/>
        </p:nvSpPr>
        <p:spPr>
          <a:xfrm>
            <a:off x="1921050" y="4112097"/>
            <a:ext cx="960549" cy="861774"/>
          </a:xfrm>
          <a:prstGeom prst="rect">
            <a:avLst/>
          </a:prstGeom>
          <a:noFill/>
        </p:spPr>
        <p:txBody>
          <a:bodyPr wrap="square" rtlCol="0">
            <a:spAutoFit/>
          </a:bodyPr>
          <a:lstStyle/>
          <a:p>
            <a:r>
              <a:rPr lang="sv-SE" sz="1000" dirty="0" err="1">
                <a:solidFill>
                  <a:srgbClr val="DD4A2C"/>
                </a:solidFill>
              </a:rPr>
              <a:t>Verksamhets-perspektiv</a:t>
            </a:r>
            <a:r>
              <a:rPr lang="sv-SE" sz="1000" dirty="0">
                <a:solidFill>
                  <a:srgbClr val="DD4A2C"/>
                </a:solidFill>
              </a:rPr>
              <a:t> </a:t>
            </a:r>
          </a:p>
          <a:p>
            <a:r>
              <a:rPr lang="sv-SE" sz="1000" dirty="0">
                <a:solidFill>
                  <a:srgbClr val="DD4A2C"/>
                </a:solidFill>
              </a:rPr>
              <a:t>och ekonomisk perspektiv</a:t>
            </a:r>
          </a:p>
        </p:txBody>
      </p:sp>
      <p:sp>
        <p:nvSpPr>
          <p:cNvPr id="15" name="textruta 14"/>
          <p:cNvSpPr txBox="1"/>
          <p:nvPr/>
        </p:nvSpPr>
        <p:spPr>
          <a:xfrm>
            <a:off x="3006924" y="4123239"/>
            <a:ext cx="1072852" cy="400110"/>
          </a:xfrm>
          <a:prstGeom prst="rect">
            <a:avLst/>
          </a:prstGeom>
          <a:noFill/>
        </p:spPr>
        <p:txBody>
          <a:bodyPr wrap="square" rtlCol="0">
            <a:spAutoFit/>
          </a:bodyPr>
          <a:lstStyle/>
          <a:p>
            <a:r>
              <a:rPr lang="sv-SE" sz="1000" dirty="0">
                <a:solidFill>
                  <a:srgbClr val="DD4A2C"/>
                </a:solidFill>
              </a:rPr>
              <a:t>Personuppgifts- perspektiv</a:t>
            </a:r>
          </a:p>
        </p:txBody>
      </p:sp>
      <p:sp>
        <p:nvSpPr>
          <p:cNvPr id="16" name="textruta 15"/>
          <p:cNvSpPr txBox="1"/>
          <p:nvPr/>
        </p:nvSpPr>
        <p:spPr>
          <a:xfrm>
            <a:off x="5195944" y="4112097"/>
            <a:ext cx="1231033" cy="707886"/>
          </a:xfrm>
          <a:prstGeom prst="rect">
            <a:avLst/>
          </a:prstGeom>
          <a:noFill/>
        </p:spPr>
        <p:txBody>
          <a:bodyPr wrap="square" rtlCol="0">
            <a:spAutoFit/>
          </a:bodyPr>
          <a:lstStyle/>
          <a:p>
            <a:r>
              <a:rPr lang="sv-SE" sz="1000" dirty="0">
                <a:solidFill>
                  <a:srgbClr val="DD4A2C"/>
                </a:solidFill>
              </a:rPr>
              <a:t>Kombinationer av datamängden med andra datamängder</a:t>
            </a:r>
          </a:p>
        </p:txBody>
      </p:sp>
      <p:sp>
        <p:nvSpPr>
          <p:cNvPr id="17" name="textruta 16"/>
          <p:cNvSpPr txBox="1"/>
          <p:nvPr/>
        </p:nvSpPr>
        <p:spPr>
          <a:xfrm>
            <a:off x="6688347" y="4123904"/>
            <a:ext cx="1675404" cy="400110"/>
          </a:xfrm>
          <a:prstGeom prst="rect">
            <a:avLst/>
          </a:prstGeom>
          <a:noFill/>
        </p:spPr>
        <p:txBody>
          <a:bodyPr wrap="square" rtlCol="0">
            <a:spAutoFit/>
          </a:bodyPr>
          <a:lstStyle/>
          <a:p>
            <a:r>
              <a:rPr lang="sv-SE" sz="1000" dirty="0">
                <a:solidFill>
                  <a:srgbClr val="DD4A2C"/>
                </a:solidFill>
              </a:rPr>
              <a:t>Arbetsmaterial och upphovsrättsperspektiv</a:t>
            </a:r>
          </a:p>
        </p:txBody>
      </p:sp>
      <p:sp>
        <p:nvSpPr>
          <p:cNvPr id="18" name="textruta 17"/>
          <p:cNvSpPr txBox="1"/>
          <p:nvPr/>
        </p:nvSpPr>
        <p:spPr>
          <a:xfrm>
            <a:off x="8518040" y="4123239"/>
            <a:ext cx="2258479" cy="707886"/>
          </a:xfrm>
          <a:prstGeom prst="rect">
            <a:avLst/>
          </a:prstGeom>
          <a:noFill/>
        </p:spPr>
        <p:txBody>
          <a:bodyPr wrap="square" rtlCol="0">
            <a:spAutoFit/>
          </a:bodyPr>
          <a:lstStyle/>
          <a:p>
            <a:r>
              <a:rPr lang="sv-SE" sz="1000" dirty="0">
                <a:solidFill>
                  <a:srgbClr val="DD4A2C"/>
                </a:solidFill>
              </a:rPr>
              <a:t>Helhetsbedömning, licenser, andra åtgärder för att ”öppna upp” datamängden (t ex avtal eller redigering)  </a:t>
            </a:r>
          </a:p>
        </p:txBody>
      </p:sp>
      <p:sp>
        <p:nvSpPr>
          <p:cNvPr id="4" name="Rektangel 3"/>
          <p:cNvSpPr/>
          <p:nvPr/>
        </p:nvSpPr>
        <p:spPr>
          <a:xfrm>
            <a:off x="4164096" y="4129711"/>
            <a:ext cx="877559" cy="400110"/>
          </a:xfrm>
          <a:prstGeom prst="rect">
            <a:avLst/>
          </a:prstGeom>
        </p:spPr>
        <p:txBody>
          <a:bodyPr wrap="square">
            <a:spAutoFit/>
          </a:bodyPr>
          <a:lstStyle/>
          <a:p>
            <a:r>
              <a:rPr lang="sv-SE" sz="1000" dirty="0">
                <a:solidFill>
                  <a:srgbClr val="DD4A2C"/>
                </a:solidFill>
              </a:rPr>
              <a:t>Sekretess-perspektiv</a:t>
            </a:r>
          </a:p>
        </p:txBody>
      </p:sp>
      <p:sp>
        <p:nvSpPr>
          <p:cNvPr id="19" name="textruta 18"/>
          <p:cNvSpPr txBox="1"/>
          <p:nvPr/>
        </p:nvSpPr>
        <p:spPr>
          <a:xfrm>
            <a:off x="1466546" y="4103644"/>
            <a:ext cx="591915" cy="553998"/>
          </a:xfrm>
          <a:prstGeom prst="rect">
            <a:avLst/>
          </a:prstGeom>
          <a:noFill/>
        </p:spPr>
        <p:txBody>
          <a:bodyPr wrap="square" rtlCol="0">
            <a:spAutoFit/>
          </a:bodyPr>
          <a:lstStyle/>
          <a:p>
            <a:r>
              <a:rPr lang="sv-SE" sz="1000" dirty="0" err="1">
                <a:solidFill>
                  <a:srgbClr val="DD4A2C"/>
                </a:solidFill>
              </a:rPr>
              <a:t>Open</a:t>
            </a:r>
            <a:r>
              <a:rPr lang="sv-SE" sz="1000" dirty="0">
                <a:solidFill>
                  <a:srgbClr val="DD4A2C"/>
                </a:solidFill>
              </a:rPr>
              <a:t>-to-</a:t>
            </a:r>
            <a:r>
              <a:rPr lang="sv-SE" sz="1000" dirty="0" err="1">
                <a:solidFill>
                  <a:srgbClr val="DD4A2C"/>
                </a:solidFill>
              </a:rPr>
              <a:t>Open</a:t>
            </a:r>
            <a:r>
              <a:rPr lang="sv-SE" sz="1000" dirty="0">
                <a:solidFill>
                  <a:srgbClr val="DD4A2C"/>
                </a:solidFill>
              </a:rPr>
              <a:t>? </a:t>
            </a:r>
          </a:p>
        </p:txBody>
      </p:sp>
      <p:sp>
        <p:nvSpPr>
          <p:cNvPr id="8" name="Rektangel 7"/>
          <p:cNvSpPr/>
          <p:nvPr/>
        </p:nvSpPr>
        <p:spPr>
          <a:xfrm>
            <a:off x="983432" y="3760843"/>
            <a:ext cx="278304" cy="13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p:cNvSpPr/>
          <p:nvPr/>
        </p:nvSpPr>
        <p:spPr>
          <a:xfrm>
            <a:off x="1608576" y="3429000"/>
            <a:ext cx="382967" cy="46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p:cNvSpPr/>
          <p:nvPr/>
        </p:nvSpPr>
        <p:spPr>
          <a:xfrm>
            <a:off x="2065256" y="3760843"/>
            <a:ext cx="718375" cy="10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p:cNvSpPr/>
          <p:nvPr/>
        </p:nvSpPr>
        <p:spPr>
          <a:xfrm>
            <a:off x="3273266" y="3760844"/>
            <a:ext cx="446469" cy="10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ektangel 22"/>
          <p:cNvSpPr/>
          <p:nvPr/>
        </p:nvSpPr>
        <p:spPr>
          <a:xfrm>
            <a:off x="4439816" y="3725280"/>
            <a:ext cx="432048" cy="13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p:cNvSpPr/>
          <p:nvPr/>
        </p:nvSpPr>
        <p:spPr>
          <a:xfrm>
            <a:off x="5452792" y="3735752"/>
            <a:ext cx="715215" cy="125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p:cNvSpPr/>
          <p:nvPr/>
        </p:nvSpPr>
        <p:spPr>
          <a:xfrm>
            <a:off x="7161604" y="3760844"/>
            <a:ext cx="662588" cy="100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p:cNvSpPr/>
          <p:nvPr/>
        </p:nvSpPr>
        <p:spPr>
          <a:xfrm>
            <a:off x="9424992" y="3783426"/>
            <a:ext cx="919480" cy="14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780688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86B60C4D-016E-42B2-BA1D-722993A713B6}" vid="{6E812C1E-D3EC-4681-8803-CB3B855262B4}"/>
    </a:ext>
  </a:extLst>
</a:theme>
</file>

<file path=ppt/theme/theme2.xml><?xml version="1.0" encoding="utf-8"?>
<a:theme xmlns:a="http://schemas.openxmlformats.org/drawingml/2006/main" name="1_Sthlm Presentation bred skärm">
  <a:themeElements>
    <a:clrScheme name="Stockholm stad NY">
      <a:dk1>
        <a:srgbClr val="000000"/>
      </a:dk1>
      <a:lt1>
        <a:srgbClr val="FFFFFF"/>
      </a:lt1>
      <a:dk2>
        <a:srgbClr val="888B8D"/>
      </a:dk2>
      <a:lt2>
        <a:srgbClr val="EDEAE4"/>
      </a:lt2>
      <a:accent1>
        <a:srgbClr val="E5006C"/>
      </a:accent1>
      <a:accent2>
        <a:srgbClr val="009991"/>
      </a:accent2>
      <a:accent3>
        <a:srgbClr val="E9500E"/>
      </a:accent3>
      <a:accent4>
        <a:srgbClr val="76368C"/>
      </a:accent4>
      <a:accent5>
        <a:srgbClr val="007FC8"/>
      </a:accent5>
      <a:accent6>
        <a:srgbClr val="FCBF0A"/>
      </a:accent6>
      <a:hlink>
        <a:srgbClr val="007FC8"/>
      </a:hlink>
      <a:folHlink>
        <a:srgbClr val="76368C"/>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ccent Mörkgul">
      <a:srgbClr val="E29900"/>
    </a:custClr>
    <a:custClr name="Accent Mörkblå">
      <a:srgbClr val="004976"/>
    </a:custClr>
    <a:custClr name="Accent mörkrosa">
      <a:srgbClr val="890C58"/>
    </a:custClr>
    <a:custClr name="Accent Mörkgrön">
      <a:srgbClr val="00594F"/>
    </a:custClr>
    <a:custClr name="Accent mörkorange">
      <a:srgbClr val="B92F00"/>
    </a:custClr>
    <a:custClr name="Accent mörklila">
      <a:srgbClr val="470A68"/>
    </a:custClr>
    <a:custClr name="Accent mörk Svart">
      <a:srgbClr val="000000"/>
    </a:custClr>
    <a:custClr>
      <a:srgbClr val="FFFFFF"/>
    </a:custClr>
    <a:custClr>
      <a:srgbClr val="FFFFFF"/>
    </a:custClr>
    <a:custClr>
      <a:srgbClr val="FFFFFF"/>
    </a:custClr>
    <a:custClr name="Primärgul">
      <a:srgbClr val="FCBF0A"/>
    </a:custClr>
    <a:custClr name="Primärblå">
      <a:srgbClr val="007FC8"/>
    </a:custClr>
    <a:custClr name="Primärrosa">
      <a:srgbClr val="E5006C"/>
    </a:custClr>
    <a:custClr name="Primärgrön">
      <a:srgbClr val="009991"/>
    </a:custClr>
    <a:custClr name="Primärorange">
      <a:srgbClr val="E9500E"/>
    </a:custClr>
    <a:custClr name="Primärlila">
      <a:srgbClr val="76368C"/>
    </a:custClr>
    <a:custClr name="Primär Grå">
      <a:srgbClr val="888B8D"/>
    </a:custClr>
    <a:custClr>
      <a:srgbClr val="FFFFFF"/>
    </a:custClr>
    <a:custClr>
      <a:srgbClr val="FFFFFF"/>
    </a:custClr>
    <a:custClr>
      <a:srgbClr val="FFFFFF"/>
    </a:custClr>
    <a:custClr name="Sekundär Gul">
      <a:srgbClr val="FFEAAD"/>
    </a:custClr>
    <a:custClr name="Sekundär blå">
      <a:srgbClr val="A3C9EC"/>
    </a:custClr>
    <a:custClr name="Sekundär Rosa">
      <a:srgbClr val="F3A0BA"/>
    </a:custClr>
    <a:custClr name="Sekundär grön">
      <a:srgbClr val="AAD9D6"/>
    </a:custClr>
    <a:custClr name="Sekundär Orange">
      <a:srgbClr val="F9BF9C"/>
    </a:custClr>
    <a:custClr name="Sekundär Lila">
      <a:srgbClr val="C5B4D9"/>
    </a:custClr>
    <a:custClr name="Sekundär grå">
      <a:srgbClr val="EDEAE4"/>
    </a:custClr>
    <a:custClr>
      <a:srgbClr val="FFFFFF"/>
    </a:custClr>
    <a:custClr>
      <a:srgbClr val="FFFFFF"/>
    </a:custClr>
    <a:custClr>
      <a:srgbClr val="FFFFFF"/>
    </a:custClr>
    <a:custClr name="Accent Ljusgul">
      <a:srgbClr val="FFF7E1"/>
    </a:custClr>
    <a:custClr name="Accent ljusblå">
      <a:srgbClr val="DDE9F8"/>
    </a:custClr>
    <a:custClr name="Accent ljusrosa">
      <a:srgbClr val="FCE3EB"/>
    </a:custClr>
    <a:custClr name="Accent ljusgrön">
      <a:srgbClr val="E1F1EF"/>
    </a:custClr>
    <a:custClr name="Accent ljusorange">
      <a:srgbClr val="FDE6D8"/>
    </a:custClr>
    <a:custClr name="Accent ljuslila">
      <a:srgbClr val="E8DFF0"/>
    </a:custClr>
    <a:custClr name="Accent Ljusgrå">
      <a:srgbClr val="F4F3EF"/>
    </a:custClr>
  </a:custClrLst>
  <a:extLst>
    <a:ext uri="{05A4C25C-085E-4340-85A3-A5531E510DB2}">
      <thm15:themeFamily xmlns:thm15="http://schemas.microsoft.com/office/thememl/2012/main" name="Sthlm Presentation bred skärm.potx" id="{19751043-DFFA-4F23-999B-0EBAB7B8E981}" vid="{0C650E62-02BA-4761-A4C7-E19C226E0AC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A0299D368ACA428DE45805B27EF004" ma:contentTypeVersion="1" ma:contentTypeDescription="Skapa ett nytt dokument." ma:contentTypeScope="" ma:versionID="2316231d4995968308602807ac946bde">
  <xsd:schema xmlns:xsd="http://www.w3.org/2001/XMLSchema" xmlns:xs="http://www.w3.org/2001/XMLSchema" xmlns:p="http://schemas.microsoft.com/office/2006/metadata/properties" xmlns:ns2="fca0576e-2b80-488b-a2a6-2ed147509b27" targetNamespace="http://schemas.microsoft.com/office/2006/metadata/properties" ma:root="true" ma:fieldsID="ee73574599b4d1291ce43afd0c7cbe9d" ns2:_="">
    <xsd:import namespace="fca0576e-2b80-488b-a2a6-2ed147509b2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0576e-2b80-488b-a2a6-2ed147509b27"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71E7E-CC94-4103-8720-B4D9F6D27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a0576e-2b80-488b-a2a6-2ed147509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F95CFA-30F0-480E-9AF0-5A51F6619D08}">
  <ds:schemaRef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fca0576e-2b80-488b-a2a6-2ed147509b27"/>
  </ds:schemaRefs>
</ds:datastoreItem>
</file>

<file path=customXml/itemProps3.xml><?xml version="1.0" encoding="utf-8"?>
<ds:datastoreItem xmlns:ds="http://schemas.openxmlformats.org/officeDocument/2006/customXml" ds:itemID="{F56658B5-06E2-46A4-BA3C-5BBDF4E9E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 Sthlm Presentation bred skärm</Template>
  <TotalTime>15126</TotalTime>
  <Words>4122</Words>
  <Application>Microsoft Office PowerPoint</Application>
  <PresentationFormat>Bredbild</PresentationFormat>
  <Paragraphs>430</Paragraphs>
  <Slides>27</Slides>
  <Notes>3</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27</vt:i4>
      </vt:variant>
    </vt:vector>
  </HeadingPairs>
  <TitlesOfParts>
    <vt:vector size="32" baseType="lpstr">
      <vt:lpstr>Arial</vt:lpstr>
      <vt:lpstr>Calibri</vt:lpstr>
      <vt:lpstr>Manrope</vt:lpstr>
      <vt:lpstr>Sthlm Presentation bred skärm</vt:lpstr>
      <vt:lpstr>1_Sthlm Presentation bred skärm</vt:lpstr>
      <vt:lpstr>Datadelningsbedömning av geodatamängder</vt:lpstr>
      <vt:lpstr>Agenda</vt:lpstr>
      <vt:lpstr>Förutsättningar</vt:lpstr>
      <vt:lpstr>Innan workshopen (förutsättningar)</vt:lpstr>
      <vt:lpstr>Övergripande om processen</vt:lpstr>
      <vt:lpstr>Syfte med informations-klassningar</vt:lpstr>
      <vt:lpstr>”Datadelnings-       ormen”</vt:lpstr>
      <vt:lpstr>Datadelningsbedömning</vt:lpstr>
      <vt:lpstr>Datadelningsbedömningar görs för flera perspektiv Översikt</vt:lpstr>
      <vt:lpstr>Datadelningsbedömningar Utgångsläge och vägval Open-to-Open</vt:lpstr>
      <vt:lpstr>Datadelningsbedömningar Utgångsläge och vägval </vt:lpstr>
      <vt:lpstr>Datadelningsbedömningar för perspektiven Verksamhetsperspektiv och ekonomisk perspektiv</vt:lpstr>
      <vt:lpstr>Datadelningsbedömningar för perspektiven Verksamhetsperspektiv och ekonomisk perspektiv</vt:lpstr>
      <vt:lpstr>Datadelningsbedömningar för perspektiven Personuppgiftsperspektiv och sekretessperspektiv</vt:lpstr>
      <vt:lpstr>Datadelningsbedömningar för perspektiven Personuppgiftsperspektiv och sekretessperspektiv</vt:lpstr>
      <vt:lpstr>Datadelningsbedömningen för perspektiven Personuppgiftsperspektiv och sekretessperspektiv </vt:lpstr>
      <vt:lpstr>Datadelningsbedömningar för perspektiven Kombinationer av datamängden med andra datamängder</vt:lpstr>
      <vt:lpstr>PowerPoint-presentation</vt:lpstr>
      <vt:lpstr>Datadelningsbedömningar för perspektiven Arbetsmaterial och upphovsrätt</vt:lpstr>
      <vt:lpstr>Datadelningsbedömningen för perspektiven Arbetsmaterial, ägarskap och upphovsrätt</vt:lpstr>
      <vt:lpstr>Datadelningsbedömningar för perspektiven Helhetsbedömning, licens och avtal </vt:lpstr>
      <vt:lpstr>Datadelningsbedömningar för perspektiven Helhetsbedömning, licens och avtal </vt:lpstr>
      <vt:lpstr>PowerPoint-presentation</vt:lpstr>
      <vt:lpstr>Genomförande</vt:lpstr>
      <vt:lpstr>Gruppindelning</vt:lpstr>
      <vt:lpstr>Exempel på Gruppindelning - vilka datamängder kan ”sambedömas”</vt:lpstr>
      <vt:lpstr>Nu börjar vi</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Informationsklassning av informations- eller datamängder</dc:title>
  <dc:creator>Uwe Stephan</dc:creator>
  <cp:lastModifiedBy>Uwe Stephan</cp:lastModifiedBy>
  <cp:revision>301</cp:revision>
  <cp:lastPrinted>2020-11-24T10:44:10Z</cp:lastPrinted>
  <dcterms:created xsi:type="dcterms:W3CDTF">2020-11-13T16:09:40Z</dcterms:created>
  <dcterms:modified xsi:type="dcterms:W3CDTF">2025-07-31T14:47:14Z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0x010100B4A0299D368ACA428DE45805B27EF004</vt:lpwstr>
  </property>
</Properties>
</file>