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810.xml" ContentType="application/vnd.openxmlformats-officedocument.presentationml.slide+xml"/>
  <Override PartName="/ppt/slides/slide910.xml" ContentType="application/vnd.openxmlformats-officedocument.presentationml.slide+xml"/>
  <Override PartName="/ppt/slides/slide1010.xml" ContentType="application/vnd.openxmlformats-officedocument.presentationml.slide+xml"/>
  <Override PartName="/ppt/slides/slide1110.xml" ContentType="application/vnd.openxmlformats-officedocument.presentationml.slide+xml"/>
  <Override PartName="/ppt/slides/slide1210.xml" ContentType="application/vnd.openxmlformats-officedocument.presentationml.slide+xml"/>
  <Override PartName="/ppt/slides/slide1380.xml" ContentType="application/vnd.openxmlformats-officedocument.presentationml.slide+xml"/>
  <Override PartName="/ppt/slides/slide1400.xml" ContentType="application/vnd.openxmlformats-officedocument.presentationml.slide+xml"/>
  <Override PartName="/ppt/slides/slide1500.xml" ContentType="application/vnd.openxmlformats-officedocument.presentationml.slide+xml"/>
  <Override PartName="/ppt/slideLayouts/slideLayout90.xml" ContentType="application/vnd.openxmlformats-officedocument.presentationml.slideLayout+xml"/>
  <Override PartName="/ppt/slideLayouts/slideLayout100.xml" ContentType="application/vnd.openxmlformats-officedocument.presentationml.slideLayout+xml"/>
  <Override PartName="/ppt/notesSlides/notesSlide410.xml" ContentType="application/vnd.openxmlformats-officedocument.presentationml.notesSlide+xml"/>
  <Override PartName="/ppt/slides/slide710.xml" ContentType="application/vnd.openxmlformats-officedocument.presentationml.slide+xml"/>
  <Override PartName="/ppt/notesSlides/notesSlide590.xml" ContentType="application/vnd.openxmlformats-officedocument.presentationml.notesSlide+xml"/>
  <Override PartName="/ppt/slideMasters/slideMaster10.xml" ContentType="application/vnd.openxmlformats-officedocument.presentationml.slideMaster+xml"/>
  <Override PartName="/ppt/notesMasters/notesMaster10.xml" ContentType="application/vnd.openxmlformats-officedocument.presentationml.notesMaster+xml"/>
  <Override PartName="/ppt/notesSlides/notesSlide310.xml" ContentType="application/vnd.openxmlformats-officedocument.presentationml.notesSlide+xml"/>
  <Override PartName="/ppt/slideLayouts/slideLayout200.xml" ContentType="application/vnd.openxmlformats-officedocument.presentationml.slideLayout+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40.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theme/theme20.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142533854" r:id="rId3"/>
    <p:sldId id="329" r:id="rId4"/>
    <p:sldId id="396" r:id="rId5"/>
    <p:sldId id="397" r:id="rId6"/>
    <p:sldId id="4193" r:id="rId7"/>
    <p:sldId id="4194" r:id="rId8"/>
    <p:sldId id="4192" r:id="rId9"/>
    <p:sldId id="4200" r:id="rId10"/>
    <p:sldId id="4201"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we Stephan" initials="US" lastIdx="2" clrIdx="0">
    <p:extLst>
      <p:ext uri="{19B8F6BF-5375-455C-9EA6-DF929625EA0E}">
        <p15:presenceInfo xmlns:p15="http://schemas.microsoft.com/office/powerpoint/2012/main" userId="S-1-5-21-4043871801-1685288247-4074252791-20239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9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096" autoAdjust="0"/>
  </p:normalViewPr>
  <p:slideViewPr>
    <p:cSldViewPr snapToGrid="0">
      <p:cViewPr varScale="1">
        <p:scale>
          <a:sx n="41" d="100"/>
          <a:sy n="41" d="100"/>
        </p:scale>
        <p:origin x="54" y="1110"/>
      </p:cViewPr>
      <p:guideLst>
        <p:guide orient="horz" pos="2160"/>
        <p:guide pos="3840"/>
      </p:guideLst>
    </p:cSldViewPr>
  </p:slideViewPr>
  <p:notesTextViewPr>
    <p:cViewPr>
      <p:scale>
        <a:sx n="3" d="2"/>
        <a:sy n="3" d="2"/>
      </p:scale>
      <p:origin x="0" y="0"/>
    </p:cViewPr>
  </p:notesTextViewPr>
  <p:sorterViewPr>
    <p:cViewPr>
      <p:scale>
        <a:sx n="130" d="100"/>
        <a:sy n="130" d="100"/>
      </p:scale>
      <p:origin x="0" y="-601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2AA93-48E5-4FD9-A0D0-6369A6B97732}" type="datetimeFigureOut">
              <a:rPr lang="sv-SE" smtClean="0"/>
              <a:t>2025-09-17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4E8F9-C841-4FBE-8B45-1EF4FD3C7756}" type="slidenum">
              <a:rPr lang="sv-SE" smtClean="0"/>
              <a:t>‹#›</a:t>
            </a:fld>
            <a:endParaRPr lang="sv-SE"/>
          </a:p>
        </p:txBody>
      </p:sp>
    </p:spTree>
    <p:extLst>
      <p:ext uri="{BB962C8B-B14F-4D97-AF65-F5344CB8AC3E}">
        <p14:creationId xmlns:p14="http://schemas.microsoft.com/office/powerpoint/2010/main" val="193507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F5B3E-3FE1-E74B-9FA2-D83619B2B72A}" type="datetimeFigureOut">
              <a:rPr lang="en-US" smtClean="0"/>
              <a:t>9/14/25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F495-4430-734F-9E9D-69857EE00ECC}" type="slidenum">
              <a:rPr lang="en-US" smtClean="0"/>
              <a:t>‹#›</a:t>
            </a:fld>
            <a:endParaRPr lang="en-US"/>
          </a:p>
        </p:txBody>
      </p:sp>
    </p:spTree>
    <p:extLst>
      <p:ext uri="{BB962C8B-B14F-4D97-AF65-F5344CB8AC3E}">
        <p14:creationId xmlns:p14="http://schemas.microsoft.com/office/powerpoint/2010/main" val="139070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0.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1400.xml"/><Relationship Id="rId1" Type="http://schemas.openxmlformats.org/officeDocument/2006/relationships/notesMaster" Target="../notesMasters/notesMaster10.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1</a:t>
            </a:fld>
            <a:endParaRPr lang="sv-SE"/>
          </a:p>
        </p:txBody>
      </p:sp>
    </p:spTree>
    <p:extLst>
      <p:ext uri="{BB962C8B-B14F-4D97-AF65-F5344CB8AC3E}">
        <p14:creationId xmlns:p14="http://schemas.microsoft.com/office/powerpoint/2010/main" val="212568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10</a:t>
            </a:fld>
            <a:endParaRPr lang="sv-SE"/>
          </a:p>
        </p:txBody>
      </p:sp>
    </p:spTree>
    <p:extLst>
      <p:ext uri="{BB962C8B-B14F-4D97-AF65-F5344CB8AC3E}">
        <p14:creationId xmlns:p14="http://schemas.microsoft.com/office/powerpoint/2010/main" val="354764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2</a:t>
            </a:fld>
            <a:endParaRPr lang="sv-SE"/>
          </a:p>
        </p:txBody>
      </p:sp>
    </p:spTree>
    <p:extLst>
      <p:ext uri="{BB962C8B-B14F-4D97-AF65-F5344CB8AC3E}">
        <p14:creationId xmlns:p14="http://schemas.microsoft.com/office/powerpoint/2010/main" val="326206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Kaffekopp som ryker</a:t>
            </a:r>
          </a:p>
        </p:txBody>
      </p:sp>
      <p:sp>
        <p:nvSpPr>
          <p:cNvPr id="4" name="Platshållare för bildnummer 3"/>
          <p:cNvSpPr>
            <a:spLocks noGrp="1"/>
          </p:cNvSpPr>
          <p:nvPr>
            <p:ph type="sldNum" sz="quarter" idx="5"/>
          </p:nvPr>
        </p:nvSpPr>
        <p:spPr/>
        <p:txBody>
          <a:bodyPr/>
          <a:lstStyle/>
          <a:p>
            <a:fld id="{0754E8F9-C841-4FBE-8B45-1EF4FD3C7756}" type="slidenum">
              <a:rPr lang="sv-SE" smtClean="0"/>
              <a:t>3</a:t>
            </a:fld>
            <a:endParaRPr lang="sv-SE"/>
          </a:p>
        </p:txBody>
      </p:sp>
    </p:spTree>
    <p:extLst>
      <p:ext uri="{BB962C8B-B14F-4D97-AF65-F5344CB8AC3E}">
        <p14:creationId xmlns:p14="http://schemas.microsoft.com/office/powerpoint/2010/main" val="253560360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installed cameras on the Kista Science Tower to monitor the surrounding areas, with a particular focus on understanding parking space utilization after Ericsson’s directive for employees to return to the office three days a week.</a:t>
            </a:r>
          </a:p>
          <a:p>
            <a:r>
              <a:rPr lang="en-US" dirty="0"/>
              <a:t>Over time, we collected data at various intervals and managed to gather a full week of high-quality observations. The goal was to apply AI for occupancy tracking—but it quickly became clear that this was more difficult than expected. Permissions, building security, and the sheer scale of the parking lot added to the challenge.</a:t>
            </a:r>
          </a:p>
          <a:p>
            <a:r>
              <a:rPr lang="en-US" dirty="0"/>
              <a:t>As a first step, we shifted focus to the KIP area, placing a camera on nearby containers to track entry and exit counts. While the results were not always reliable, the approach was well received during internal demo sessions. Inspired by the beehive on the terrace, we borrowed its connection and powered our Raspberry Pi with a solar battery, which gave us a more stable setup and better camera angles.</a:t>
            </a:r>
          </a:p>
          <a:p>
            <a:r>
              <a:rPr lang="en-US" dirty="0"/>
              <a:t>Applying AI produced mixed results at first—foggy lenses, unreliable detection, and inconsistent tracking. By introducing visual markers and refining the model, we eventually built a stable AI solution that tracked occupancy with good accuracy. Sharing this on Ericsson’s internal social platform generated great feedback and opened the door to further collaboration.</a:t>
            </a:r>
          </a:p>
          <a:p>
            <a:r>
              <a:rPr lang="en-US" dirty="0"/>
              <a:t>The original motivation was always clear: finding available parking in the large lots is a daily frustration for employees, wasting time as they circle through lanes and upper decks. On top of that, questions around permits—who has them and who doesn’t—have recently emerged, adding another layer to the problem.</a:t>
            </a:r>
          </a:p>
          <a:p>
            <a:r>
              <a:rPr lang="en-US" dirty="0"/>
              <a:t>For real estate teams, optimizing parking space remains a critical challenge. This project is an important step toward addressing that need.</a:t>
            </a:r>
          </a:p>
          <a:p>
            <a:endParaRPr lang="en-US" dirty="0"/>
          </a:p>
          <a:p>
            <a:endParaRPr lang="en-US" dirty="0"/>
          </a:p>
          <a:p>
            <a:r>
              <a:rPr lang="en-US" b="1" dirty="0"/>
              <a:t>Slide 1 – Context</a:t>
            </a:r>
            <a:br>
              <a:rPr lang="en-US" dirty="0"/>
            </a:br>
            <a:r>
              <a:rPr lang="en-US" dirty="0"/>
              <a:t>“We started by installing cameras on the Kista Science Tower to monitor the surrounding areas. Our main interest was to understand how the parking spaces were being used after Ericsson’s directive for employees to return to the office three days a week.”</a:t>
            </a:r>
          </a:p>
          <a:p>
            <a:r>
              <a:rPr lang="en-US" b="1" dirty="0"/>
              <a:t>Slide 2 – Early Exploration</a:t>
            </a:r>
            <a:br>
              <a:rPr lang="en-US" dirty="0"/>
            </a:br>
            <a:r>
              <a:rPr lang="en-US" dirty="0"/>
              <a:t>“We collected data at different times and even got a full week of good-quality data. The idea was to apply AI to detect occupancy—but it turned out to be harder than expected. Permissions, building security, and the size of the parking lot made things cumbersome.”</a:t>
            </a:r>
          </a:p>
          <a:p>
            <a:r>
              <a:rPr lang="en-US" b="1" dirty="0"/>
              <a:t>Slide 3 – First Prototype</a:t>
            </a:r>
            <a:br>
              <a:rPr lang="en-US" dirty="0"/>
            </a:br>
            <a:r>
              <a:rPr lang="en-US" dirty="0"/>
              <a:t>“So we began small. We focused on the KIP area and mounted a camera on containers to track entry and exit counts. The results weren’t always reliable, but the concept was well received in our internal demo events.”</a:t>
            </a:r>
          </a:p>
          <a:p>
            <a:r>
              <a:rPr lang="en-US" b="1" dirty="0"/>
              <a:t>Slide 4 – Creative Setup</a:t>
            </a:r>
            <a:br>
              <a:rPr lang="en-US" dirty="0"/>
            </a:br>
            <a:r>
              <a:rPr lang="en-US" dirty="0"/>
              <a:t>“Then came a fun twist. Remember the beehive on the terrace? We borrowed its connection and powered our Raspberry Pi with a solar battery. With this setup, we finally got a decent shot of the parking area.”</a:t>
            </a:r>
          </a:p>
          <a:p>
            <a:r>
              <a:rPr lang="en-US" b="1" dirty="0"/>
              <a:t>Slide 5 – AI Challenges</a:t>
            </a:r>
            <a:br>
              <a:rPr lang="en-US" dirty="0"/>
            </a:br>
            <a:r>
              <a:rPr lang="en-US" dirty="0"/>
              <a:t>“We applied AI again—still not reliable all the time. Foggy lenses, detection errors, you name it. By adding markers and refining the model, we eventually built a stable solution that tracked occupancy well.”</a:t>
            </a:r>
          </a:p>
          <a:p>
            <a:r>
              <a:rPr lang="en-US" b="1" dirty="0"/>
              <a:t>Slide 6 – Internal Impact</a:t>
            </a:r>
            <a:br>
              <a:rPr lang="en-US" dirty="0"/>
            </a:br>
            <a:r>
              <a:rPr lang="en-US" dirty="0"/>
              <a:t>“We published the results on our internal social platform, and the response was amazing. We received lots of feedback and new collaboration opportunities emerged.”</a:t>
            </a:r>
          </a:p>
          <a:p>
            <a:r>
              <a:rPr lang="en-US" b="1" dirty="0"/>
              <a:t>Slide 7 – The Bigger Problem</a:t>
            </a:r>
            <a:br>
              <a:rPr lang="en-US" dirty="0"/>
            </a:br>
            <a:r>
              <a:rPr lang="en-US" dirty="0"/>
              <a:t>“But let’s not forget the real pain point. Employees waste time every day circling around, checking lanes, moving to upper decks, only to find no space. And on top of that, we now face questions around parking permits—who has them, and who doesn’t.”</a:t>
            </a:r>
          </a:p>
          <a:p>
            <a:r>
              <a:rPr lang="en-US" b="1" dirty="0"/>
              <a:t>Slide 8 – Why This Matters</a:t>
            </a:r>
            <a:br>
              <a:rPr lang="en-US" dirty="0"/>
            </a:br>
            <a:r>
              <a:rPr lang="en-US" dirty="0"/>
              <a:t>“For real estate teams, optimizing parking is critical. This project shows there’s real potential in combining data, AI, and creativity to solve one of the everyday problems that impacts productivity and employee experience.”</a:t>
            </a:r>
          </a:p>
          <a:p>
            <a:endParaRPr lang="en-US" dirty="0"/>
          </a:p>
        </p:txBody>
      </p:sp>
      <p:sp>
        <p:nvSpPr>
          <p:cNvPr id="4" name="Slide Number Placeholder 3"/>
          <p:cNvSpPr>
            <a:spLocks noGrp="1"/>
          </p:cNvSpPr>
          <p:nvPr>
            <p:ph type="sldNum" sz="quarter" idx="5"/>
          </p:nvPr>
        </p:nvSpPr>
        <p:spPr/>
        <p:txBody>
          <a:bodyPr/>
          <a:lstStyle/>
          <a:p>
            <a:fld id="{7545F495-4430-734F-9E9D-69857EE00ECC}" type="slidenum">
              <a:rPr lang="en-US" smtClean="0"/>
              <a:t>7</a:t>
            </a:fld>
            <a:endParaRPr lang="en-US"/>
          </a:p>
        </p:txBody>
      </p:sp>
    </p:spTree>
    <p:extLst>
      <p:ext uri="{BB962C8B-B14F-4D97-AF65-F5344CB8AC3E}">
        <p14:creationId xmlns:p14="http://schemas.microsoft.com/office/powerpoint/2010/main" val="285240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4</a:t>
            </a:fld>
            <a:endParaRPr lang="sv-SE"/>
          </a:p>
        </p:txBody>
      </p:sp>
    </p:spTree>
    <p:extLst>
      <p:ext uri="{BB962C8B-B14F-4D97-AF65-F5344CB8AC3E}">
        <p14:creationId xmlns:p14="http://schemas.microsoft.com/office/powerpoint/2010/main" val="3864694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7545F495-4430-734F-9E9D-69857EE00ECC}" type="slidenum">
              <a:rPr lang="en-US" smtClean="0"/>
              <a:t>11</a:t>
            </a:fld>
            <a:endParaRPr lang="en-US"/>
          </a:p>
        </p:txBody>
      </p:sp>
    </p:spTree>
    <p:extLst>
      <p:ext uri="{BB962C8B-B14F-4D97-AF65-F5344CB8AC3E}">
        <p14:creationId xmlns:p14="http://schemas.microsoft.com/office/powerpoint/2010/main" val="321532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5</a:t>
            </a:fld>
            <a:endParaRPr lang="sv-SE"/>
          </a:p>
        </p:txBody>
      </p:sp>
    </p:spTree>
    <p:extLst>
      <p:ext uri="{BB962C8B-B14F-4D97-AF65-F5344CB8AC3E}">
        <p14:creationId xmlns:p14="http://schemas.microsoft.com/office/powerpoint/2010/main" val="928581626"/>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7545F495-4430-734F-9E9D-69857EE00ECC}" type="slidenum">
              <a:rPr lang="en-US" smtClean="0"/>
              <a:t>14</a:t>
            </a:fld>
            <a:endParaRPr lang="en-US"/>
          </a:p>
        </p:txBody>
      </p:sp>
    </p:spTree>
    <p:extLst>
      <p:ext uri="{BB962C8B-B14F-4D97-AF65-F5344CB8AC3E}">
        <p14:creationId xmlns:p14="http://schemas.microsoft.com/office/powerpoint/2010/main" val="283428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6</a:t>
            </a:fld>
            <a:endParaRPr lang="sv-SE"/>
          </a:p>
        </p:txBody>
      </p:sp>
    </p:spTree>
    <p:extLst>
      <p:ext uri="{BB962C8B-B14F-4D97-AF65-F5344CB8AC3E}">
        <p14:creationId xmlns:p14="http://schemas.microsoft.com/office/powerpoint/2010/main" val="53231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7</a:t>
            </a:fld>
            <a:endParaRPr lang="sv-SE"/>
          </a:p>
        </p:txBody>
      </p:sp>
    </p:spTree>
    <p:extLst>
      <p:ext uri="{BB962C8B-B14F-4D97-AF65-F5344CB8AC3E}">
        <p14:creationId xmlns:p14="http://schemas.microsoft.com/office/powerpoint/2010/main" val="48438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installed cameras on the Kista Science Tower to monitor the surrounding areas, with a particular focus on understanding parking space utilization after Ericsson’s directive for employees to return to the office three days a week.</a:t>
            </a:r>
          </a:p>
          <a:p>
            <a:r>
              <a:rPr lang="en-US" dirty="0"/>
              <a:t>Over time, we collected data at various intervals and managed to gather a full week of high-quality observations. The goal was to apply AI for occupancy tracking—but it quickly became clear that this was more difficult than expected. Permissions, building security, and the sheer scale of the parking lot added to the challenge.</a:t>
            </a:r>
          </a:p>
          <a:p>
            <a:r>
              <a:rPr lang="en-US" dirty="0"/>
              <a:t>As a first step, we shifted focus to the KIP area, placing a camera on nearby containers to track entry and exit counts. While the results were not always reliable, the approach was well received during internal demo sessions. Inspired by the beehive on the terrace, we borrowed its connection and powered our Raspberry Pi with a solar battery, which gave us a more stable setup and better camera angles.</a:t>
            </a:r>
          </a:p>
          <a:p>
            <a:r>
              <a:rPr lang="en-US" dirty="0"/>
              <a:t>Applying AI produced mixed results at first—foggy lenses, unreliable detection, and inconsistent tracking. By introducing visual markers and refining the model, we eventually built a stable AI solution that tracked occupancy with good accuracy. Sharing this on Ericsson’s internal social platform generated great feedback and opened the door to further collaboration.</a:t>
            </a:r>
          </a:p>
          <a:p>
            <a:r>
              <a:rPr lang="en-US" dirty="0"/>
              <a:t>The original motivation was always clear: finding available parking in the large lots is a daily frustration for employees, wasting time as they circle through lanes and upper decks. On top of that, questions around permits—who has them and who doesn’t—have recently emerged, adding another layer to the problem.</a:t>
            </a:r>
          </a:p>
          <a:p>
            <a:r>
              <a:rPr lang="en-US" dirty="0"/>
              <a:t>For real estate teams, optimizing parking space remains a critical challenge. This project is an important step toward addressing that need.</a:t>
            </a:r>
          </a:p>
          <a:p>
            <a:endParaRPr lang="en-US" dirty="0"/>
          </a:p>
          <a:p>
            <a:endParaRPr lang="en-US" dirty="0"/>
          </a:p>
          <a:p>
            <a:r>
              <a:rPr lang="en-US" b="1" dirty="0"/>
              <a:t>Slide 1 – Context</a:t>
            </a:r>
            <a:br>
              <a:rPr lang="en-US" dirty="0"/>
            </a:br>
            <a:r>
              <a:rPr lang="en-US" dirty="0"/>
              <a:t>“We started by installing cameras on the Kista Science Tower to monitor the surrounding areas. Our main interest was to understand how the parking spaces were being used after Ericsson’s directive for employees to return to the office three days a week.”</a:t>
            </a:r>
          </a:p>
          <a:p>
            <a:r>
              <a:rPr lang="en-US" b="1" dirty="0"/>
              <a:t>Slide 2 – Early Exploration</a:t>
            </a:r>
            <a:br>
              <a:rPr lang="en-US" dirty="0"/>
            </a:br>
            <a:r>
              <a:rPr lang="en-US" dirty="0"/>
              <a:t>“We collected data at different times and even got a full week of good-quality data. The idea was to apply AI to detect occupancy—but it turned out to be harder than expected. Permissions, building security, and the size of the parking lot made things cumbersome.”</a:t>
            </a:r>
          </a:p>
          <a:p>
            <a:r>
              <a:rPr lang="en-US" b="1" dirty="0"/>
              <a:t>Slide 3 – First Prototype</a:t>
            </a:r>
            <a:br>
              <a:rPr lang="en-US" dirty="0"/>
            </a:br>
            <a:r>
              <a:rPr lang="en-US" dirty="0"/>
              <a:t>“So we began small. We focused on the KIP area and mounted a camera on containers to track entry and exit counts. The results weren’t always reliable, but the concept was well received in our internal demo events.”</a:t>
            </a:r>
          </a:p>
          <a:p>
            <a:r>
              <a:rPr lang="en-US" b="1" dirty="0"/>
              <a:t>Slide 4 – Creative Setup</a:t>
            </a:r>
            <a:br>
              <a:rPr lang="en-US" dirty="0"/>
            </a:br>
            <a:r>
              <a:rPr lang="en-US" dirty="0"/>
              <a:t>“Then came a fun twist. Remember the beehive on the terrace? We borrowed its connection and powered our Raspberry Pi with a solar battery. With this setup, we finally got a decent shot of the parking area.”</a:t>
            </a:r>
          </a:p>
          <a:p>
            <a:r>
              <a:rPr lang="en-US" b="1" dirty="0"/>
              <a:t>Slide 5 – AI Challenges</a:t>
            </a:r>
            <a:br>
              <a:rPr lang="en-US" dirty="0"/>
            </a:br>
            <a:r>
              <a:rPr lang="en-US" dirty="0"/>
              <a:t>“We applied AI again—still not reliable all the time. Foggy lenses, detection errors, you name it. By adding markers and refining the model, we eventually built a stable solution that tracked occupancy well.”</a:t>
            </a:r>
          </a:p>
          <a:p>
            <a:r>
              <a:rPr lang="en-US" b="1" dirty="0"/>
              <a:t>Slide 6 – Internal Impact</a:t>
            </a:r>
            <a:br>
              <a:rPr lang="en-US" dirty="0"/>
            </a:br>
            <a:r>
              <a:rPr lang="en-US" dirty="0"/>
              <a:t>“We published the results on our internal social platform, and the response was amazing. We received lots of feedback and new collaboration opportunities emerged.”</a:t>
            </a:r>
          </a:p>
          <a:p>
            <a:r>
              <a:rPr lang="en-US" b="1" dirty="0"/>
              <a:t>Slide 7 – The Bigger Problem</a:t>
            </a:r>
            <a:br>
              <a:rPr lang="en-US" dirty="0"/>
            </a:br>
            <a:r>
              <a:rPr lang="en-US" dirty="0"/>
              <a:t>“But let’s not forget the real pain point. Employees waste time every day circling around, checking lanes, moving to upper decks, only to find no space. And on top of that, we now face questions around parking permits—who has them, and who doesn’t.”</a:t>
            </a:r>
          </a:p>
          <a:p>
            <a:r>
              <a:rPr lang="en-US" b="1" dirty="0"/>
              <a:t>Slide 8 – Why This Matters</a:t>
            </a:r>
            <a:br>
              <a:rPr lang="en-US" dirty="0"/>
            </a:br>
            <a:r>
              <a:rPr lang="en-US" dirty="0"/>
              <a:t>“For real estate teams, optimizing parking is critical. This project shows there’s real potential in combining data, AI, and creativity to solve one of the everyday problems that impacts productivity and employee experience.”</a:t>
            </a:r>
          </a:p>
          <a:p>
            <a:endParaRPr lang="en-US" dirty="0"/>
          </a:p>
        </p:txBody>
      </p:sp>
      <p:sp>
        <p:nvSpPr>
          <p:cNvPr id="4" name="Slide Number Placeholder 3"/>
          <p:cNvSpPr>
            <a:spLocks noGrp="1"/>
          </p:cNvSpPr>
          <p:nvPr>
            <p:ph type="sldNum" sz="quarter" idx="5"/>
          </p:nvPr>
        </p:nvSpPr>
        <p:spPr/>
        <p:txBody>
          <a:bodyPr/>
          <a:lstStyle/>
          <a:p>
            <a:fld id="{7545F495-4430-734F-9E9D-69857EE00ECC}" type="slidenum">
              <a:rPr lang="en-US" smtClean="0"/>
              <a:t>8</a:t>
            </a:fld>
            <a:endParaRPr lang="en-US"/>
          </a:p>
        </p:txBody>
      </p:sp>
    </p:spTree>
    <p:extLst>
      <p:ext uri="{BB962C8B-B14F-4D97-AF65-F5344CB8AC3E}">
        <p14:creationId xmlns:p14="http://schemas.microsoft.com/office/powerpoint/2010/main" val="285240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9</a:t>
            </a:fld>
            <a:endParaRPr lang="sv-SE"/>
          </a:p>
        </p:txBody>
      </p:sp>
    </p:spTree>
    <p:extLst>
      <p:ext uri="{BB962C8B-B14F-4D97-AF65-F5344CB8AC3E}">
        <p14:creationId xmlns:p14="http://schemas.microsoft.com/office/powerpoint/2010/main" val="549321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9C1B81-87A3-421F-968E-B22584AFCF13}"/>
              </a:ext>
            </a:extLst>
          </p:cNvPr>
          <p:cNvSpPr>
            <a:spLocks noGrp="1"/>
          </p:cNvSpPr>
          <p:nvPr>
            <p:ph type="ctrTitle"/>
          </p:nvPr>
        </p:nvSpPr>
        <p:spPr>
          <a:xfrm>
            <a:off x="1279071" y="1175955"/>
            <a:ext cx="7986849" cy="1992055"/>
          </a:xfrm>
        </p:spPr>
        <p:txBody>
          <a:bodyPr anchor="b"/>
          <a:lstStyle>
            <a:lvl1pPr algn="l">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7A1D47E5-A7CD-4C1B-BBD5-8900543F87D9}"/>
              </a:ext>
            </a:extLst>
          </p:cNvPr>
          <p:cNvSpPr>
            <a:spLocks noGrp="1"/>
          </p:cNvSpPr>
          <p:nvPr>
            <p:ph type="subTitle" idx="1"/>
          </p:nvPr>
        </p:nvSpPr>
        <p:spPr>
          <a:xfrm>
            <a:off x="1279071" y="3285046"/>
            <a:ext cx="7986849" cy="116503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195EA0F-94B8-4EAE-B32F-78DBD3CAB19D}"/>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1C3ED412-2375-4EF4-B148-7FDABD32F25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AC84C-7C53-41AE-AC77-1C0F0193B0E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B236023A-4110-4DC5-A744-B0BC170A0D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336" b="45398"/>
          <a:stretch>
            <a:fillRect/>
          </a:stretch>
        </p:blipFill>
        <p:spPr>
          <a:xfrm rot="11766465">
            <a:off x="7219783" y="-550521"/>
            <a:ext cx="5601751" cy="3745434"/>
          </a:xfrm>
          <a:custGeom>
            <a:avLst/>
            <a:gdLst>
              <a:gd name="connsiteX0" fmla="*/ 5601751 w 5601751"/>
              <a:gd name="connsiteY0" fmla="*/ 2440101 h 3745434"/>
              <a:gd name="connsiteX1" fmla="*/ 1081613 w 5601751"/>
              <a:gd name="connsiteY1" fmla="*/ 3745434 h 3745434"/>
              <a:gd name="connsiteX2" fmla="*/ 0 w 5601751"/>
              <a:gd name="connsiteY2" fmla="*/ 0 h 3745434"/>
              <a:gd name="connsiteX3" fmla="*/ 5601751 w 5601751"/>
              <a:gd name="connsiteY3" fmla="*/ 0 h 3745434"/>
            </a:gdLst>
            <a:ahLst/>
            <a:cxnLst>
              <a:cxn ang="0">
                <a:pos x="connsiteX0" y="connsiteY0"/>
              </a:cxn>
              <a:cxn ang="0">
                <a:pos x="connsiteX1" y="connsiteY1"/>
              </a:cxn>
              <a:cxn ang="0">
                <a:pos x="connsiteX2" y="connsiteY2"/>
              </a:cxn>
              <a:cxn ang="0">
                <a:pos x="connsiteX3" y="connsiteY3"/>
              </a:cxn>
            </a:cxnLst>
            <a:rect l="l" t="t" r="r" b="b"/>
            <a:pathLst>
              <a:path w="5601751" h="3745434">
                <a:moveTo>
                  <a:pt x="5601751" y="2440101"/>
                </a:moveTo>
                <a:lnTo>
                  <a:pt x="1081613" y="3745434"/>
                </a:lnTo>
                <a:lnTo>
                  <a:pt x="0" y="0"/>
                </a:lnTo>
                <a:lnTo>
                  <a:pt x="5601751" y="0"/>
                </a:lnTo>
                <a:close/>
              </a:path>
            </a:pathLst>
          </a:custGeom>
        </p:spPr>
      </p:pic>
      <p:pic>
        <p:nvPicPr>
          <p:cNvPr id="14" name="Bildobjekt 13">
            <a:extLst>
              <a:ext uri="{FF2B5EF4-FFF2-40B4-BE49-F238E27FC236}">
                <a16:creationId xmlns:a16="http://schemas.microsoft.com/office/drawing/2014/main" id="{FF93BF5C-C77C-42F8-AD41-63BDB06378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2530" b="51928"/>
          <a:stretch>
            <a:fillRect/>
          </a:stretch>
        </p:blipFill>
        <p:spPr>
          <a:xfrm rot="3928881">
            <a:off x="-1150123" y="3788088"/>
            <a:ext cx="4628096" cy="3297483"/>
          </a:xfrm>
          <a:custGeom>
            <a:avLst/>
            <a:gdLst>
              <a:gd name="connsiteX0" fmla="*/ 0 w 4628096"/>
              <a:gd name="connsiteY0" fmla="*/ 0 h 3297483"/>
              <a:gd name="connsiteX1" fmla="*/ 4628096 w 4628096"/>
              <a:gd name="connsiteY1" fmla="*/ 0 h 3297483"/>
              <a:gd name="connsiteX2" fmla="*/ 3124050 w 4628096"/>
              <a:gd name="connsiteY2" fmla="*/ 3297483 h 3297483"/>
              <a:gd name="connsiteX3" fmla="*/ 0 w 4628096"/>
              <a:gd name="connsiteY3" fmla="*/ 1872543 h 3297483"/>
            </a:gdLst>
            <a:ahLst/>
            <a:cxnLst>
              <a:cxn ang="0">
                <a:pos x="connsiteX0" y="connsiteY0"/>
              </a:cxn>
              <a:cxn ang="0">
                <a:pos x="connsiteX1" y="connsiteY1"/>
              </a:cxn>
              <a:cxn ang="0">
                <a:pos x="connsiteX2" y="connsiteY2"/>
              </a:cxn>
              <a:cxn ang="0">
                <a:pos x="connsiteX3" y="connsiteY3"/>
              </a:cxn>
            </a:cxnLst>
            <a:rect l="l" t="t" r="r" b="b"/>
            <a:pathLst>
              <a:path w="4628096" h="3297483">
                <a:moveTo>
                  <a:pt x="0" y="0"/>
                </a:moveTo>
                <a:lnTo>
                  <a:pt x="4628096" y="0"/>
                </a:lnTo>
                <a:lnTo>
                  <a:pt x="3124050" y="3297483"/>
                </a:lnTo>
                <a:lnTo>
                  <a:pt x="0" y="1872543"/>
                </a:lnTo>
                <a:close/>
              </a:path>
            </a:pathLst>
          </a:custGeom>
        </p:spPr>
      </p:pic>
    </p:spTree>
    <p:extLst>
      <p:ext uri="{BB962C8B-B14F-4D97-AF65-F5344CB8AC3E}">
        <p14:creationId xmlns:p14="http://schemas.microsoft.com/office/powerpoint/2010/main" val="66326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1045AE4-9D8D-49E2-B06A-611D30BFF519}"/>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3" name="Platshållare för sidfot 2">
            <a:extLst>
              <a:ext uri="{FF2B5EF4-FFF2-40B4-BE49-F238E27FC236}">
                <a16:creationId xmlns:a16="http://schemas.microsoft.com/office/drawing/2014/main" id="{209CB8FE-2EA5-4372-965C-55D545F1A4E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15A79E5-0233-4662-874E-69C38726A7BC}"/>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E269A6C3-AE7D-4A45-B6E4-C4AFEB079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pic>
        <p:nvPicPr>
          <p:cNvPr id="8" name="Bildobjekt 7">
            <a:extLst>
              <a:ext uri="{FF2B5EF4-FFF2-40B4-BE49-F238E27FC236}">
                <a16:creationId xmlns:a16="http://schemas.microsoft.com/office/drawing/2014/main" id="{29B118AF-D093-4C1D-95A4-D2E9E089073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spTree>
    <p:extLst>
      <p:ext uri="{BB962C8B-B14F-4D97-AF65-F5344CB8AC3E}">
        <p14:creationId xmlns:p14="http://schemas.microsoft.com/office/powerpoint/2010/main" val="4195999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1045AE4-9D8D-49E2-B06A-611D30BFF519}"/>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3" name="Platshållare för sidfot 2">
            <a:extLst>
              <a:ext uri="{FF2B5EF4-FFF2-40B4-BE49-F238E27FC236}">
                <a16:creationId xmlns:a16="http://schemas.microsoft.com/office/drawing/2014/main" id="{209CB8FE-2EA5-4372-965C-55D545F1A4E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15A79E5-0233-4662-874E-69C38726A7BC}"/>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E269A6C3-AE7D-4A45-B6E4-C4AFEB079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pic>
        <p:nvPicPr>
          <p:cNvPr id="8" name="Bildobjekt 7">
            <a:extLst>
              <a:ext uri="{FF2B5EF4-FFF2-40B4-BE49-F238E27FC236}">
                <a16:creationId xmlns:a16="http://schemas.microsoft.com/office/drawing/2014/main" id="{29B118AF-D093-4C1D-95A4-D2E9E089073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spTree>
    <p:extLst>
      <p:ext uri="{BB962C8B-B14F-4D97-AF65-F5344CB8AC3E}">
        <p14:creationId xmlns:p14="http://schemas.microsoft.com/office/powerpoint/2010/main" val="419599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2541-5412-4023-BB73-E362EB2AC19A}"/>
              </a:ext>
            </a:extLst>
          </p:cNvPr>
          <p:cNvSpPr>
            <a:spLocks noGrp="1"/>
          </p:cNvSpPr>
          <p:nvPr>
            <p:ph type="title"/>
          </p:nvPr>
        </p:nvSpPr>
        <p:spPr>
          <a:xfrm>
            <a:off x="611649" y="268224"/>
            <a:ext cx="3932236" cy="1389756"/>
          </a:xfrm>
        </p:spPr>
        <p:txBody>
          <a:bodyPr anchor="b"/>
          <a:lstStyle>
            <a:lvl1pPr>
              <a:defRPr sz="3200"/>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DD6AA00-353C-4D2E-9D7E-582DB7ACD42C}"/>
              </a:ext>
            </a:extLst>
          </p:cNvPr>
          <p:cNvSpPr>
            <a:spLocks noGrp="1"/>
          </p:cNvSpPr>
          <p:nvPr>
            <p:ph idx="1"/>
          </p:nvPr>
        </p:nvSpPr>
        <p:spPr>
          <a:xfrm>
            <a:off x="4772025" y="1803401"/>
            <a:ext cx="5057775" cy="3522578"/>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1E26AD38-BA7C-4810-A82D-D1776E999A48}"/>
              </a:ext>
            </a:extLst>
          </p:cNvPr>
          <p:cNvSpPr>
            <a:spLocks noGrp="1"/>
          </p:cNvSpPr>
          <p:nvPr>
            <p:ph type="body" sz="half" idx="2"/>
          </p:nvPr>
        </p:nvSpPr>
        <p:spPr>
          <a:xfrm>
            <a:off x="611647" y="1803400"/>
            <a:ext cx="3932237" cy="35225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AAD966E-6EDB-456F-AD89-F7FCF36599A7}"/>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690F652B-5F51-4E57-BD95-3D73EB60B9A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87488F3-AAB4-4F7E-A12B-1C65FFF75663}"/>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1" name="Bildobjekt 10">
            <a:extLst>
              <a:ext uri="{FF2B5EF4-FFF2-40B4-BE49-F238E27FC236}">
                <a16:creationId xmlns:a16="http://schemas.microsoft.com/office/drawing/2014/main" id="{E14729A2-BBBD-45F1-ABBF-F5E54C81D8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3" name="Bildobjekt 12">
            <a:extLst>
              <a:ext uri="{FF2B5EF4-FFF2-40B4-BE49-F238E27FC236}">
                <a16:creationId xmlns:a16="http://schemas.microsoft.com/office/drawing/2014/main" id="{75F2103D-CAE2-4D6D-A775-C6C79B6852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3153507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2541-5412-4023-BB73-E362EB2AC19A}"/>
              </a:ext>
            </a:extLst>
          </p:cNvPr>
          <p:cNvSpPr>
            <a:spLocks noGrp="1"/>
          </p:cNvSpPr>
          <p:nvPr>
            <p:ph type="title"/>
          </p:nvPr>
        </p:nvSpPr>
        <p:spPr>
          <a:xfrm>
            <a:off x="611649" y="268224"/>
            <a:ext cx="3932236" cy="1389756"/>
          </a:xfrm>
        </p:spPr>
        <p:txBody>
          <a:bodyPr anchor="b"/>
          <a:lstStyle>
            <a:lvl1pPr>
              <a:defRPr sz="3200"/>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5DD6AA00-353C-4D2E-9D7E-582DB7ACD42C}"/>
              </a:ext>
            </a:extLst>
          </p:cNvPr>
          <p:cNvSpPr>
            <a:spLocks noGrp="1"/>
          </p:cNvSpPr>
          <p:nvPr>
            <p:ph idx="1"/>
          </p:nvPr>
        </p:nvSpPr>
        <p:spPr>
          <a:xfrm>
            <a:off x="4772025" y="1803401"/>
            <a:ext cx="5057775" cy="3522578"/>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text 3">
            <a:extLst>
              <a:ext uri="{FF2B5EF4-FFF2-40B4-BE49-F238E27FC236}">
                <a16:creationId xmlns:a16="http://schemas.microsoft.com/office/drawing/2014/main" id="{1E26AD38-BA7C-4810-A82D-D1776E999A48}"/>
              </a:ext>
            </a:extLst>
          </p:cNvPr>
          <p:cNvSpPr>
            <a:spLocks noGrp="1"/>
          </p:cNvSpPr>
          <p:nvPr>
            <p:ph type="body" sz="half" idx="2"/>
          </p:nvPr>
        </p:nvSpPr>
        <p:spPr>
          <a:xfrm>
            <a:off x="611647" y="1803400"/>
            <a:ext cx="3932237" cy="35225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tshållare för datum 4">
            <a:extLst>
              <a:ext uri="{FF2B5EF4-FFF2-40B4-BE49-F238E27FC236}">
                <a16:creationId xmlns:a16="http://schemas.microsoft.com/office/drawing/2014/main" id="{6AAD966E-6EDB-456F-AD89-F7FCF36599A7}"/>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6" name="Platshållare för sidfot 5">
            <a:extLst>
              <a:ext uri="{FF2B5EF4-FFF2-40B4-BE49-F238E27FC236}">
                <a16:creationId xmlns:a16="http://schemas.microsoft.com/office/drawing/2014/main" id="{690F652B-5F51-4E57-BD95-3D73EB60B9A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87488F3-AAB4-4F7E-A12B-1C65FFF75663}"/>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1" name="Bildobjekt 10">
            <a:extLst>
              <a:ext uri="{FF2B5EF4-FFF2-40B4-BE49-F238E27FC236}">
                <a16:creationId xmlns:a16="http://schemas.microsoft.com/office/drawing/2014/main" id="{E14729A2-BBBD-45F1-ABBF-F5E54C81D8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3" name="Bildobjekt 12">
            <a:extLst>
              <a:ext uri="{FF2B5EF4-FFF2-40B4-BE49-F238E27FC236}">
                <a16:creationId xmlns:a16="http://schemas.microsoft.com/office/drawing/2014/main" id="{75F2103D-CAE2-4D6D-A775-C6C79B6852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315350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AC2931-DED2-4C4A-AC70-457487B03714}"/>
              </a:ext>
            </a:extLst>
          </p:cNvPr>
          <p:cNvSpPr>
            <a:spLocks noGrp="1"/>
          </p:cNvSpPr>
          <p:nvPr>
            <p:ph type="title"/>
          </p:nvPr>
        </p:nvSpPr>
        <p:spPr>
          <a:xfrm>
            <a:off x="611648" y="457200"/>
            <a:ext cx="4874751" cy="1600200"/>
          </a:xfrm>
        </p:spPr>
        <p:txBody>
          <a:bodyPr anchor="b">
            <a:noAutofit/>
          </a:bodyPr>
          <a:lstStyle>
            <a:lvl1pPr>
              <a:defRPr sz="4400"/>
            </a:lvl1pPr>
          </a:lstStyle>
          <a:p>
            <a:r>
              <a:rPr lang="sv-SE"/>
              <a:t>Klicka här för att ändra mall för rubrikformat</a:t>
            </a:r>
            <a:endParaRPr lang="sv-SE" dirty="0"/>
          </a:p>
        </p:txBody>
      </p:sp>
      <p:sp>
        <p:nvSpPr>
          <p:cNvPr id="3" name="Platshållare för bild 2">
            <a:extLst>
              <a:ext uri="{FF2B5EF4-FFF2-40B4-BE49-F238E27FC236}">
                <a16:creationId xmlns:a16="http://schemas.microsoft.com/office/drawing/2014/main" id="{651BD883-C64E-4676-9B29-46700C9BE5BD}"/>
              </a:ext>
            </a:extLst>
          </p:cNvPr>
          <p:cNvSpPr>
            <a:spLocks noGrp="1"/>
          </p:cNvSpPr>
          <p:nvPr>
            <p:ph type="pic" idx="1"/>
          </p:nvPr>
        </p:nvSpPr>
        <p:spPr>
          <a:xfrm>
            <a:off x="5812800" y="0"/>
            <a:ext cx="6379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4FF803FE-538E-4902-8E12-174EEAC03C8B}"/>
              </a:ext>
            </a:extLst>
          </p:cNvPr>
          <p:cNvSpPr>
            <a:spLocks noGrp="1"/>
          </p:cNvSpPr>
          <p:nvPr>
            <p:ph type="body" sz="half" idx="2"/>
          </p:nvPr>
        </p:nvSpPr>
        <p:spPr>
          <a:xfrm>
            <a:off x="611648" y="2057400"/>
            <a:ext cx="4265151" cy="3268578"/>
          </a:xfrm>
        </p:spPr>
        <p:txBody>
          <a:bodyPr>
            <a:normAutofit/>
          </a:bodyPr>
          <a:lstStyle>
            <a:lvl1pPr marL="0" indent="0">
              <a:buFont typeface="Arial" panose="020B0604020202020204" pitchFamily="34" charset="0"/>
              <a:buNone/>
              <a:defRPr sz="2400"/>
            </a:lvl1pPr>
            <a:lvl2pPr marL="457200" indent="0">
              <a:buNone/>
              <a:defRPr sz="2200"/>
            </a:lvl2pPr>
            <a:lvl3pPr marL="914400" indent="0">
              <a:buNone/>
              <a:defRPr sz="2000"/>
            </a:lvl3pPr>
            <a:lvl4pPr marL="1371600" indent="0">
              <a:buNone/>
              <a:defRPr sz="18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0CC7C2A-C2FF-444A-AD3F-108C829449A2}"/>
              </a:ext>
            </a:extLst>
          </p:cNvPr>
          <p:cNvSpPr>
            <a:spLocks noGrp="1"/>
          </p:cNvSpPr>
          <p:nvPr>
            <p:ph type="dt" sz="half" idx="10"/>
          </p:nvPr>
        </p:nvSpPr>
        <p:spPr>
          <a:xfrm>
            <a:off x="2213811" y="6165926"/>
            <a:ext cx="1748589" cy="365125"/>
          </a:xfrm>
        </p:spPr>
        <p:txBody>
          <a:bodyPr/>
          <a:lstStyle>
            <a:lvl1pPr algn="l">
              <a:defRPr/>
            </a:lvl1pPr>
          </a:lstStyle>
          <a:p>
            <a:fld id="{DC6346D4-190B-4F76-85F8-569F71DA8784}" type="datetimeFigureOut">
              <a:rPr lang="sv-SE" smtClean="0"/>
              <a:pPr/>
              <a:t>2025-09-17</a:t>
            </a:fld>
            <a:endParaRPr lang="sv-SE"/>
          </a:p>
        </p:txBody>
      </p:sp>
      <p:sp>
        <p:nvSpPr>
          <p:cNvPr id="6" name="Platshållare för sidfot 5">
            <a:extLst>
              <a:ext uri="{FF2B5EF4-FFF2-40B4-BE49-F238E27FC236}">
                <a16:creationId xmlns:a16="http://schemas.microsoft.com/office/drawing/2014/main" id="{F46C395B-F63C-4B94-B221-DCFEC6C33318}"/>
              </a:ext>
            </a:extLst>
          </p:cNvPr>
          <p:cNvSpPr>
            <a:spLocks noGrp="1"/>
          </p:cNvSpPr>
          <p:nvPr>
            <p:ph type="ftr" sz="quarter" idx="11"/>
          </p:nvPr>
        </p:nvSpPr>
        <p:spPr>
          <a:xfrm>
            <a:off x="2213811" y="5684836"/>
            <a:ext cx="3489473" cy="365125"/>
          </a:xfrm>
        </p:spPr>
        <p:txBody>
          <a:bodyPr/>
          <a:lstStyle/>
          <a:p>
            <a:endParaRPr lang="sv-SE" dirty="0"/>
          </a:p>
        </p:txBody>
      </p:sp>
      <p:sp>
        <p:nvSpPr>
          <p:cNvPr id="7" name="Platshållare för bildnummer 6">
            <a:extLst>
              <a:ext uri="{FF2B5EF4-FFF2-40B4-BE49-F238E27FC236}">
                <a16:creationId xmlns:a16="http://schemas.microsoft.com/office/drawing/2014/main" id="{0AA23857-A7E4-44F7-9943-573C463D1A23}"/>
              </a:ext>
            </a:extLst>
          </p:cNvPr>
          <p:cNvSpPr>
            <a:spLocks noGrp="1"/>
          </p:cNvSpPr>
          <p:nvPr>
            <p:ph type="sldNum" sz="quarter" idx="12"/>
          </p:nvPr>
        </p:nvSpPr>
        <p:spPr>
          <a:xfrm>
            <a:off x="4071917" y="6165926"/>
            <a:ext cx="1631367" cy="365125"/>
          </a:xfrm>
        </p:spPr>
        <p:txBody>
          <a:bodyPr/>
          <a:lstStyle/>
          <a:p>
            <a:fld id="{0E976AF1-ADB3-414C-B12F-3E8B35F13358}" type="slidenum">
              <a:rPr lang="sv-SE" smtClean="0"/>
              <a:t>‹#›</a:t>
            </a:fld>
            <a:endParaRPr lang="sv-SE"/>
          </a:p>
        </p:txBody>
      </p:sp>
      <p:pic>
        <p:nvPicPr>
          <p:cNvPr id="8" name="Bildobjekt 7">
            <a:extLst>
              <a:ext uri="{FF2B5EF4-FFF2-40B4-BE49-F238E27FC236}">
                <a16:creationId xmlns:a16="http://schemas.microsoft.com/office/drawing/2014/main" id="{7E8357B3-EF96-4E8A-87D3-968D7C94E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2" y="5061027"/>
            <a:ext cx="2209799" cy="2209799"/>
          </a:xfrm>
          <a:prstGeom prst="rect">
            <a:avLst/>
          </a:prstGeom>
        </p:spPr>
      </p:pic>
    </p:spTree>
    <p:extLst>
      <p:ext uri="{BB962C8B-B14F-4D97-AF65-F5344CB8AC3E}">
        <p14:creationId xmlns:p14="http://schemas.microsoft.com/office/powerpoint/2010/main" val="4015083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AC2931-DED2-4C4A-AC70-457487B03714}"/>
              </a:ext>
            </a:extLst>
          </p:cNvPr>
          <p:cNvSpPr>
            <a:spLocks noGrp="1"/>
          </p:cNvSpPr>
          <p:nvPr>
            <p:ph type="title"/>
          </p:nvPr>
        </p:nvSpPr>
        <p:spPr>
          <a:xfrm>
            <a:off x="611648" y="457200"/>
            <a:ext cx="4874751" cy="1600200"/>
          </a:xfrm>
        </p:spPr>
        <p:txBody>
          <a:bodyPr anchor="b">
            <a:noAutofit/>
          </a:bodyPr>
          <a:lstStyle>
            <a:lvl1pPr>
              <a:defRPr sz="4400"/>
            </a:lvl1pPr>
          </a:lstStyle>
          <a:p>
            <a:r>
              <a:rPr lang="en-US"/>
              <a:t>Click to edit Master title style</a:t>
            </a:r>
            <a:endParaRPr lang="sv-SE"/>
          </a:p>
        </p:txBody>
      </p:sp>
      <p:sp>
        <p:nvSpPr>
          <p:cNvPr id="3" name="Platshållare för bild 2">
            <a:extLst>
              <a:ext uri="{FF2B5EF4-FFF2-40B4-BE49-F238E27FC236}">
                <a16:creationId xmlns:a16="http://schemas.microsoft.com/office/drawing/2014/main" id="{651BD883-C64E-4676-9B29-46700C9BE5BD}"/>
              </a:ext>
            </a:extLst>
          </p:cNvPr>
          <p:cNvSpPr>
            <a:spLocks noGrp="1"/>
          </p:cNvSpPr>
          <p:nvPr>
            <p:ph type="pic" idx="1"/>
          </p:nvPr>
        </p:nvSpPr>
        <p:spPr>
          <a:xfrm>
            <a:off x="5812800" y="0"/>
            <a:ext cx="6379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sv-SE"/>
          </a:p>
        </p:txBody>
      </p:sp>
      <p:sp>
        <p:nvSpPr>
          <p:cNvPr id="4" name="Platshållare för text 3">
            <a:extLst>
              <a:ext uri="{FF2B5EF4-FFF2-40B4-BE49-F238E27FC236}">
                <a16:creationId xmlns:a16="http://schemas.microsoft.com/office/drawing/2014/main" id="{4FF803FE-538E-4902-8E12-174EEAC03C8B}"/>
              </a:ext>
            </a:extLst>
          </p:cNvPr>
          <p:cNvSpPr>
            <a:spLocks noGrp="1"/>
          </p:cNvSpPr>
          <p:nvPr>
            <p:ph type="body" sz="half" idx="2"/>
          </p:nvPr>
        </p:nvSpPr>
        <p:spPr>
          <a:xfrm>
            <a:off x="611648" y="2057400"/>
            <a:ext cx="4265151" cy="3268578"/>
          </a:xfrm>
        </p:spPr>
        <p:txBody>
          <a:bodyPr>
            <a:normAutofit/>
          </a:bodyPr>
          <a:lstStyle>
            <a:lvl1pPr marL="0" indent="0">
              <a:buFont typeface="Arial" panose="020B0604020202020204" pitchFamily="34" charset="0"/>
              <a:buNone/>
              <a:defRPr sz="2400"/>
            </a:lvl1pPr>
            <a:lvl2pPr marL="457200" indent="0">
              <a:buNone/>
              <a:defRPr sz="2200"/>
            </a:lvl2pPr>
            <a:lvl3pPr marL="914400" indent="0">
              <a:buNone/>
              <a:defRPr sz="2000"/>
            </a:lvl3pPr>
            <a:lvl4pPr marL="1371600" indent="0">
              <a:buNone/>
              <a:defRPr sz="18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tshållare för datum 4">
            <a:extLst>
              <a:ext uri="{FF2B5EF4-FFF2-40B4-BE49-F238E27FC236}">
                <a16:creationId xmlns:a16="http://schemas.microsoft.com/office/drawing/2014/main" id="{40CC7C2A-C2FF-444A-AD3F-108C829449A2}"/>
              </a:ext>
            </a:extLst>
          </p:cNvPr>
          <p:cNvSpPr>
            <a:spLocks noGrp="1"/>
          </p:cNvSpPr>
          <p:nvPr>
            <p:ph type="dt" sz="half" idx="10"/>
          </p:nvPr>
        </p:nvSpPr>
        <p:spPr>
          <a:xfrm>
            <a:off x="2213811" y="6165926"/>
            <a:ext cx="1748589" cy="365125"/>
          </a:xfrm>
        </p:spPr>
        <p:txBody>
          <a:bodyPr/>
          <a:lstStyle>
            <a:lvl1pPr algn="l">
              <a:defRPr/>
            </a:lvl1pPr>
          </a:lstStyle>
          <a:p>
            <a:fld id="{DC6346D4-190B-4F76-85F8-569F71DA8784}" type="datetimeFigureOut">
              <a:rPr lang="sv-SE" smtClean="0"/>
              <a:pPr/>
              <a:t>2025-09-14</a:t>
            </a:fld>
            <a:endParaRPr lang="sv-SE"/>
          </a:p>
        </p:txBody>
      </p:sp>
      <p:sp>
        <p:nvSpPr>
          <p:cNvPr id="6" name="Platshållare för sidfot 5">
            <a:extLst>
              <a:ext uri="{FF2B5EF4-FFF2-40B4-BE49-F238E27FC236}">
                <a16:creationId xmlns:a16="http://schemas.microsoft.com/office/drawing/2014/main" id="{F46C395B-F63C-4B94-B221-DCFEC6C33318}"/>
              </a:ext>
            </a:extLst>
          </p:cNvPr>
          <p:cNvSpPr>
            <a:spLocks noGrp="1"/>
          </p:cNvSpPr>
          <p:nvPr>
            <p:ph type="ftr" sz="quarter" idx="11"/>
          </p:nvPr>
        </p:nvSpPr>
        <p:spPr>
          <a:xfrm>
            <a:off x="2213811" y="5684836"/>
            <a:ext cx="3489473" cy="365125"/>
          </a:xfrm>
        </p:spPr>
        <p:txBody>
          <a:bodyPr/>
          <a:lstStyle/>
          <a:p>
            <a:endParaRPr lang="sv-SE"/>
          </a:p>
        </p:txBody>
      </p:sp>
      <p:sp>
        <p:nvSpPr>
          <p:cNvPr id="7" name="Platshållare för bildnummer 6">
            <a:extLst>
              <a:ext uri="{FF2B5EF4-FFF2-40B4-BE49-F238E27FC236}">
                <a16:creationId xmlns:a16="http://schemas.microsoft.com/office/drawing/2014/main" id="{0AA23857-A7E4-44F7-9943-573C463D1A23}"/>
              </a:ext>
            </a:extLst>
          </p:cNvPr>
          <p:cNvSpPr>
            <a:spLocks noGrp="1"/>
          </p:cNvSpPr>
          <p:nvPr>
            <p:ph type="sldNum" sz="quarter" idx="12"/>
          </p:nvPr>
        </p:nvSpPr>
        <p:spPr>
          <a:xfrm>
            <a:off x="4071917" y="6165926"/>
            <a:ext cx="1631367" cy="365125"/>
          </a:xfrm>
        </p:spPr>
        <p:txBody>
          <a:bodyPr/>
          <a:lstStyle/>
          <a:p>
            <a:fld id="{0E976AF1-ADB3-414C-B12F-3E8B35F13358}" type="slidenum">
              <a:rPr lang="sv-SE" smtClean="0"/>
              <a:t>‹#›</a:t>
            </a:fld>
            <a:endParaRPr lang="sv-SE"/>
          </a:p>
        </p:txBody>
      </p:sp>
      <p:pic>
        <p:nvPicPr>
          <p:cNvPr id="8" name="Bildobjekt 7">
            <a:extLst>
              <a:ext uri="{FF2B5EF4-FFF2-40B4-BE49-F238E27FC236}">
                <a16:creationId xmlns:a16="http://schemas.microsoft.com/office/drawing/2014/main" id="{7E8357B3-EF96-4E8A-87D3-968D7C94E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2" y="5061027"/>
            <a:ext cx="2209799" cy="2209799"/>
          </a:xfrm>
          <a:prstGeom prst="rect">
            <a:avLst/>
          </a:prstGeom>
        </p:spPr>
      </p:pic>
    </p:spTree>
    <p:extLst>
      <p:ext uri="{BB962C8B-B14F-4D97-AF65-F5344CB8AC3E}">
        <p14:creationId xmlns:p14="http://schemas.microsoft.com/office/powerpoint/2010/main" val="401508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a:t>For heading, use Ericsson Hilda in bold. For copy and bullets, use Ericsson Hilda.</a:t>
            </a:r>
          </a:p>
          <a:p>
            <a:pPr lvl="0"/>
            <a:r>
              <a:rPr lang="en-US"/>
              <a:t>First level</a:t>
            </a:r>
          </a:p>
          <a:p>
            <a:pPr lvl="1"/>
            <a:r>
              <a:rPr lang="en-US"/>
              <a:t>Second level</a:t>
            </a:r>
          </a:p>
          <a:p>
            <a:pPr lvl="2"/>
            <a:r>
              <a:rPr lang="en-US"/>
              <a:t>Third level</a:t>
            </a:r>
          </a:p>
          <a:p>
            <a:pPr lvl="3"/>
            <a:r>
              <a:rPr lang="en-US"/>
              <a:t>Fourth level</a:t>
            </a:r>
          </a:p>
        </p:txBody>
      </p:sp>
      <p:sp>
        <p:nvSpPr>
          <p:cNvPr id="5" name="Title_SM">
            <a:extLst>
              <a:ext uri="{FF2B5EF4-FFF2-40B4-BE49-F238E27FC236}">
                <a16:creationId xmlns:a16="http://schemas.microsoft.com/office/drawing/2014/main"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a:t>Slide title, Ericsson Hilda Light 40pt, Ericsson Black, max 2-lines</a:t>
            </a:r>
          </a:p>
        </p:txBody>
      </p:sp>
    </p:spTree>
    <p:extLst>
      <p:ext uri="{BB962C8B-B14F-4D97-AF65-F5344CB8AC3E}">
        <p14:creationId xmlns:p14="http://schemas.microsoft.com/office/powerpoint/2010/main" val="27113335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Fu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a:t>For heading, use Ericsson Hilda in bold. For copy and bullets, use Ericsson Hilda.</a:t>
            </a:r>
          </a:p>
          <a:p>
            <a:pPr lvl="0"/>
            <a:r>
              <a:rPr lang="en-US"/>
              <a:t>First level</a:t>
            </a:r>
          </a:p>
          <a:p>
            <a:pPr lvl="1"/>
            <a:r>
              <a:rPr lang="en-US"/>
              <a:t>Second level</a:t>
            </a:r>
          </a:p>
          <a:p>
            <a:pPr lvl="2"/>
            <a:r>
              <a:rPr lang="en-US"/>
              <a:t>Third level</a:t>
            </a:r>
          </a:p>
          <a:p>
            <a:pPr lvl="3"/>
            <a:r>
              <a:rPr lang="en-US"/>
              <a:t>Fourth level</a:t>
            </a:r>
          </a:p>
        </p:txBody>
      </p:sp>
      <p:sp>
        <p:nvSpPr>
          <p:cNvPr id="5" name="Title_SM">
            <a:extLst>
              <a:ext uri="{FF2B5EF4-FFF2-40B4-BE49-F238E27FC236}">
                <a16:creationId xmlns:a16="http://schemas.microsoft.com/office/drawing/2014/main"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a:t>Slide title, Ericsson Hilda Light 40pt, Ericsson Black, max 2-lines</a:t>
            </a:r>
          </a:p>
        </p:txBody>
      </p:sp>
    </p:spTree>
    <p:extLst>
      <p:ext uri="{BB962C8B-B14F-4D97-AF65-F5344CB8AC3E}">
        <p14:creationId xmlns:p14="http://schemas.microsoft.com/office/powerpoint/2010/main" val="4319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9C1B81-87A3-421F-968E-B22584AFCF13}"/>
              </a:ext>
            </a:extLst>
          </p:cNvPr>
          <p:cNvSpPr>
            <a:spLocks noGrp="1"/>
          </p:cNvSpPr>
          <p:nvPr>
            <p:ph type="ctrTitle"/>
          </p:nvPr>
        </p:nvSpPr>
        <p:spPr>
          <a:xfrm>
            <a:off x="1279071" y="1175955"/>
            <a:ext cx="7986849" cy="1992055"/>
          </a:xfrm>
        </p:spPr>
        <p:txBody>
          <a:bodyPr anchor="b"/>
          <a:lstStyle>
            <a:lvl1pPr algn="l">
              <a:defRPr sz="6000"/>
            </a:lvl1pPr>
          </a:lstStyle>
          <a:p>
            <a:r>
              <a:rPr lang="en-US"/>
              <a:t>Click to edit Master title style</a:t>
            </a:r>
            <a:endParaRPr lang="sv-SE"/>
          </a:p>
        </p:txBody>
      </p:sp>
      <p:sp>
        <p:nvSpPr>
          <p:cNvPr id="3" name="Underrubrik 2">
            <a:extLst>
              <a:ext uri="{FF2B5EF4-FFF2-40B4-BE49-F238E27FC236}">
                <a16:creationId xmlns:a16="http://schemas.microsoft.com/office/drawing/2014/main" id="{7A1D47E5-A7CD-4C1B-BBD5-8900543F87D9}"/>
              </a:ext>
            </a:extLst>
          </p:cNvPr>
          <p:cNvSpPr>
            <a:spLocks noGrp="1"/>
          </p:cNvSpPr>
          <p:nvPr>
            <p:ph type="subTitle" idx="1"/>
          </p:nvPr>
        </p:nvSpPr>
        <p:spPr>
          <a:xfrm>
            <a:off x="1279071" y="3285046"/>
            <a:ext cx="7986849" cy="116503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Platshållare för datum 3">
            <a:extLst>
              <a:ext uri="{FF2B5EF4-FFF2-40B4-BE49-F238E27FC236}">
                <a16:creationId xmlns:a16="http://schemas.microsoft.com/office/drawing/2014/main" id="{8195EA0F-94B8-4EAE-B32F-78DBD3CAB19D}"/>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5" name="Platshållare för sidfot 4">
            <a:extLst>
              <a:ext uri="{FF2B5EF4-FFF2-40B4-BE49-F238E27FC236}">
                <a16:creationId xmlns:a16="http://schemas.microsoft.com/office/drawing/2014/main" id="{1C3ED412-2375-4EF4-B148-7FDABD32F25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AC84C-7C53-41AE-AC77-1C0F0193B0E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B236023A-4110-4DC5-A744-B0BC170A0D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336" b="45398"/>
          <a:stretch>
            <a:fillRect/>
          </a:stretch>
        </p:blipFill>
        <p:spPr>
          <a:xfrm rot="11766465">
            <a:off x="7219783" y="-550521"/>
            <a:ext cx="5601751" cy="3745434"/>
          </a:xfrm>
          <a:custGeom>
            <a:avLst/>
            <a:gdLst>
              <a:gd name="connsiteX0" fmla="*/ 5601751 w 5601751"/>
              <a:gd name="connsiteY0" fmla="*/ 2440101 h 3745434"/>
              <a:gd name="connsiteX1" fmla="*/ 1081613 w 5601751"/>
              <a:gd name="connsiteY1" fmla="*/ 3745434 h 3745434"/>
              <a:gd name="connsiteX2" fmla="*/ 0 w 5601751"/>
              <a:gd name="connsiteY2" fmla="*/ 0 h 3745434"/>
              <a:gd name="connsiteX3" fmla="*/ 5601751 w 5601751"/>
              <a:gd name="connsiteY3" fmla="*/ 0 h 3745434"/>
            </a:gdLst>
            <a:ahLst/>
            <a:cxnLst>
              <a:cxn ang="0">
                <a:pos x="connsiteX0" y="connsiteY0"/>
              </a:cxn>
              <a:cxn ang="0">
                <a:pos x="connsiteX1" y="connsiteY1"/>
              </a:cxn>
              <a:cxn ang="0">
                <a:pos x="connsiteX2" y="connsiteY2"/>
              </a:cxn>
              <a:cxn ang="0">
                <a:pos x="connsiteX3" y="connsiteY3"/>
              </a:cxn>
            </a:cxnLst>
            <a:rect l="l" t="t" r="r" b="b"/>
            <a:pathLst>
              <a:path w="5601751" h="3745434">
                <a:moveTo>
                  <a:pt x="5601751" y="2440101"/>
                </a:moveTo>
                <a:lnTo>
                  <a:pt x="1081613" y="3745434"/>
                </a:lnTo>
                <a:lnTo>
                  <a:pt x="0" y="0"/>
                </a:lnTo>
                <a:lnTo>
                  <a:pt x="5601751" y="0"/>
                </a:lnTo>
                <a:close/>
              </a:path>
            </a:pathLst>
          </a:custGeom>
        </p:spPr>
      </p:pic>
      <p:pic>
        <p:nvPicPr>
          <p:cNvPr id="14" name="Bildobjekt 13">
            <a:extLst>
              <a:ext uri="{FF2B5EF4-FFF2-40B4-BE49-F238E27FC236}">
                <a16:creationId xmlns:a16="http://schemas.microsoft.com/office/drawing/2014/main" id="{FF93BF5C-C77C-42F8-AD41-63BDB06378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2530" b="51928"/>
          <a:stretch>
            <a:fillRect/>
          </a:stretch>
        </p:blipFill>
        <p:spPr>
          <a:xfrm rot="3928881">
            <a:off x="-1150123" y="3788088"/>
            <a:ext cx="4628096" cy="3297483"/>
          </a:xfrm>
          <a:custGeom>
            <a:avLst/>
            <a:gdLst>
              <a:gd name="connsiteX0" fmla="*/ 0 w 4628096"/>
              <a:gd name="connsiteY0" fmla="*/ 0 h 3297483"/>
              <a:gd name="connsiteX1" fmla="*/ 4628096 w 4628096"/>
              <a:gd name="connsiteY1" fmla="*/ 0 h 3297483"/>
              <a:gd name="connsiteX2" fmla="*/ 3124050 w 4628096"/>
              <a:gd name="connsiteY2" fmla="*/ 3297483 h 3297483"/>
              <a:gd name="connsiteX3" fmla="*/ 0 w 4628096"/>
              <a:gd name="connsiteY3" fmla="*/ 1872543 h 3297483"/>
            </a:gdLst>
            <a:ahLst/>
            <a:cxnLst>
              <a:cxn ang="0">
                <a:pos x="connsiteX0" y="connsiteY0"/>
              </a:cxn>
              <a:cxn ang="0">
                <a:pos x="connsiteX1" y="connsiteY1"/>
              </a:cxn>
              <a:cxn ang="0">
                <a:pos x="connsiteX2" y="connsiteY2"/>
              </a:cxn>
              <a:cxn ang="0">
                <a:pos x="connsiteX3" y="connsiteY3"/>
              </a:cxn>
            </a:cxnLst>
            <a:rect l="l" t="t" r="r" b="b"/>
            <a:pathLst>
              <a:path w="4628096" h="3297483">
                <a:moveTo>
                  <a:pt x="0" y="0"/>
                </a:moveTo>
                <a:lnTo>
                  <a:pt x="4628096" y="0"/>
                </a:lnTo>
                <a:lnTo>
                  <a:pt x="3124050" y="3297483"/>
                </a:lnTo>
                <a:lnTo>
                  <a:pt x="0" y="1872543"/>
                </a:lnTo>
                <a:close/>
              </a:path>
            </a:pathLst>
          </a:custGeom>
        </p:spPr>
      </p:pic>
    </p:spTree>
    <p:extLst>
      <p:ext uri="{BB962C8B-B14F-4D97-AF65-F5344CB8AC3E}">
        <p14:creationId xmlns:p14="http://schemas.microsoft.com/office/powerpoint/2010/main" val="66326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600D4938-4DDB-4CB7-9923-0F8576E8D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5" y="-470915"/>
            <a:ext cx="5030624" cy="3700782"/>
          </a:xfrm>
          <a:custGeom>
            <a:avLst/>
            <a:gdLst>
              <a:gd name="connsiteX0" fmla="*/ 5030624 w 5030624"/>
              <a:gd name="connsiteY0" fmla="*/ 2067935 h 3700782"/>
              <a:gd name="connsiteX1" fmla="*/ 1982410 w 5030624"/>
              <a:gd name="connsiteY1" fmla="*/ 3700782 h 3700782"/>
              <a:gd name="connsiteX2" fmla="*/ 0 w 5030624"/>
              <a:gd name="connsiteY2" fmla="*/ 0 h 3700782"/>
              <a:gd name="connsiteX3" fmla="*/ 5030623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5"/>
                </a:moveTo>
                <a:lnTo>
                  <a:pt x="1982410" y="3700782"/>
                </a:lnTo>
                <a:lnTo>
                  <a:pt x="0" y="0"/>
                </a:lnTo>
                <a:lnTo>
                  <a:pt x="5030623" y="0"/>
                </a:lnTo>
                <a:close/>
              </a:path>
            </a:pathLst>
          </a:custGeom>
        </p:spPr>
      </p:pic>
      <p:pic>
        <p:nvPicPr>
          <p:cNvPr id="12" name="Bildobjekt 11">
            <a:extLst>
              <a:ext uri="{FF2B5EF4-FFF2-40B4-BE49-F238E27FC236}">
                <a16:creationId xmlns:a16="http://schemas.microsoft.com/office/drawing/2014/main" id="{A0F36A5D-585D-4C6A-B782-7C9173881A4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5919468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600D4938-4DDB-4CB7-9923-0F8576E8D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5" y="-470915"/>
            <a:ext cx="5030624" cy="3700782"/>
          </a:xfrm>
          <a:custGeom>
            <a:avLst/>
            <a:gdLst>
              <a:gd name="connsiteX0" fmla="*/ 5030624 w 5030624"/>
              <a:gd name="connsiteY0" fmla="*/ 2067935 h 3700782"/>
              <a:gd name="connsiteX1" fmla="*/ 1982410 w 5030624"/>
              <a:gd name="connsiteY1" fmla="*/ 3700782 h 3700782"/>
              <a:gd name="connsiteX2" fmla="*/ 0 w 5030624"/>
              <a:gd name="connsiteY2" fmla="*/ 0 h 3700782"/>
              <a:gd name="connsiteX3" fmla="*/ 5030623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5"/>
                </a:moveTo>
                <a:lnTo>
                  <a:pt x="1982410" y="3700782"/>
                </a:lnTo>
                <a:lnTo>
                  <a:pt x="0" y="0"/>
                </a:lnTo>
                <a:lnTo>
                  <a:pt x="5030623" y="0"/>
                </a:lnTo>
                <a:close/>
              </a:path>
            </a:pathLst>
          </a:custGeom>
        </p:spPr>
      </p:pic>
      <p:pic>
        <p:nvPicPr>
          <p:cNvPr id="12" name="Bildobjekt 11">
            <a:extLst>
              <a:ext uri="{FF2B5EF4-FFF2-40B4-BE49-F238E27FC236}">
                <a16:creationId xmlns:a16="http://schemas.microsoft.com/office/drawing/2014/main" id="{A0F36A5D-585D-4C6A-B782-7C9173881A4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59194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8" name="Bildobjekt 17">
            <a:extLst>
              <a:ext uri="{FF2B5EF4-FFF2-40B4-BE49-F238E27FC236}">
                <a16:creationId xmlns:a16="http://schemas.microsoft.com/office/drawing/2014/main" id="{57A03F58-0A3F-4397-90E4-8058D4F624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pic>
        <p:nvPicPr>
          <p:cNvPr id="16" name="Bildobjekt 15">
            <a:extLst>
              <a:ext uri="{FF2B5EF4-FFF2-40B4-BE49-F238E27FC236}">
                <a16:creationId xmlns:a16="http://schemas.microsoft.com/office/drawing/2014/main" id="{B04ADA89-0088-43C1-9896-43A004AE98C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14" b="39831"/>
          <a:stretch>
            <a:fillRect/>
          </a:stretch>
        </p:blipFill>
        <p:spPr>
          <a:xfrm rot="12490606">
            <a:off x="8333155" y="-470750"/>
            <a:ext cx="5030990" cy="3702067"/>
          </a:xfrm>
          <a:custGeom>
            <a:avLst/>
            <a:gdLst>
              <a:gd name="connsiteX0" fmla="*/ 5030990 w 5030990"/>
              <a:gd name="connsiteY0" fmla="*/ 2069393 h 3702067"/>
              <a:gd name="connsiteX1" fmla="*/ 1983099 w 5030990"/>
              <a:gd name="connsiteY1" fmla="*/ 3702067 h 3702067"/>
              <a:gd name="connsiteX2" fmla="*/ 0 w 5030990"/>
              <a:gd name="connsiteY2" fmla="*/ 0 h 3702067"/>
              <a:gd name="connsiteX3" fmla="*/ 5030990 w 5030990"/>
              <a:gd name="connsiteY3" fmla="*/ 0 h 3702067"/>
            </a:gdLst>
            <a:ahLst/>
            <a:cxnLst>
              <a:cxn ang="0">
                <a:pos x="connsiteX0" y="connsiteY0"/>
              </a:cxn>
              <a:cxn ang="0">
                <a:pos x="connsiteX1" y="connsiteY1"/>
              </a:cxn>
              <a:cxn ang="0">
                <a:pos x="connsiteX2" y="connsiteY2"/>
              </a:cxn>
              <a:cxn ang="0">
                <a:pos x="connsiteX3" y="connsiteY3"/>
              </a:cxn>
            </a:cxnLst>
            <a:rect l="l" t="t" r="r" b="b"/>
            <a:pathLst>
              <a:path w="5030990" h="3702067">
                <a:moveTo>
                  <a:pt x="5030990" y="2069393"/>
                </a:moveTo>
                <a:lnTo>
                  <a:pt x="1983099" y="3702067"/>
                </a:lnTo>
                <a:lnTo>
                  <a:pt x="0" y="0"/>
                </a:lnTo>
                <a:lnTo>
                  <a:pt x="5030990" y="0"/>
                </a:lnTo>
                <a:close/>
              </a:path>
            </a:pathLst>
          </a:custGeom>
        </p:spPr>
      </p:pic>
    </p:spTree>
    <p:extLst>
      <p:ext uri="{BB962C8B-B14F-4D97-AF65-F5344CB8AC3E}">
        <p14:creationId xmlns:p14="http://schemas.microsoft.com/office/powerpoint/2010/main" val="2235412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8" name="Bildobjekt 17">
            <a:extLst>
              <a:ext uri="{FF2B5EF4-FFF2-40B4-BE49-F238E27FC236}">
                <a16:creationId xmlns:a16="http://schemas.microsoft.com/office/drawing/2014/main" id="{57A03F58-0A3F-4397-90E4-8058D4F624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pic>
        <p:nvPicPr>
          <p:cNvPr id="16" name="Bildobjekt 15">
            <a:extLst>
              <a:ext uri="{FF2B5EF4-FFF2-40B4-BE49-F238E27FC236}">
                <a16:creationId xmlns:a16="http://schemas.microsoft.com/office/drawing/2014/main" id="{B04ADA89-0088-43C1-9896-43A004AE98C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14" b="39831"/>
          <a:stretch>
            <a:fillRect/>
          </a:stretch>
        </p:blipFill>
        <p:spPr>
          <a:xfrm rot="12490606">
            <a:off x="8333155" y="-470750"/>
            <a:ext cx="5030990" cy="3702067"/>
          </a:xfrm>
          <a:custGeom>
            <a:avLst/>
            <a:gdLst>
              <a:gd name="connsiteX0" fmla="*/ 5030990 w 5030990"/>
              <a:gd name="connsiteY0" fmla="*/ 2069393 h 3702067"/>
              <a:gd name="connsiteX1" fmla="*/ 1983099 w 5030990"/>
              <a:gd name="connsiteY1" fmla="*/ 3702067 h 3702067"/>
              <a:gd name="connsiteX2" fmla="*/ 0 w 5030990"/>
              <a:gd name="connsiteY2" fmla="*/ 0 h 3702067"/>
              <a:gd name="connsiteX3" fmla="*/ 5030990 w 5030990"/>
              <a:gd name="connsiteY3" fmla="*/ 0 h 3702067"/>
            </a:gdLst>
            <a:ahLst/>
            <a:cxnLst>
              <a:cxn ang="0">
                <a:pos x="connsiteX0" y="connsiteY0"/>
              </a:cxn>
              <a:cxn ang="0">
                <a:pos x="connsiteX1" y="connsiteY1"/>
              </a:cxn>
              <a:cxn ang="0">
                <a:pos x="connsiteX2" y="connsiteY2"/>
              </a:cxn>
              <a:cxn ang="0">
                <a:pos x="connsiteX3" y="connsiteY3"/>
              </a:cxn>
            </a:cxnLst>
            <a:rect l="l" t="t" r="r" b="b"/>
            <a:pathLst>
              <a:path w="5030990" h="3702067">
                <a:moveTo>
                  <a:pt x="5030990" y="2069393"/>
                </a:moveTo>
                <a:lnTo>
                  <a:pt x="1983099" y="3702067"/>
                </a:lnTo>
                <a:lnTo>
                  <a:pt x="0" y="0"/>
                </a:lnTo>
                <a:lnTo>
                  <a:pt x="5030990" y="0"/>
                </a:lnTo>
                <a:close/>
              </a:path>
            </a:pathLst>
          </a:custGeom>
        </p:spPr>
      </p:pic>
    </p:spTree>
    <p:extLst>
      <p:ext uri="{BB962C8B-B14F-4D97-AF65-F5344CB8AC3E}">
        <p14:creationId xmlns:p14="http://schemas.microsoft.com/office/powerpoint/2010/main" val="223541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vsnittsrubrik lila">
    <p:bg>
      <p:bgPr>
        <a:solidFill>
          <a:srgbClr val="45245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7" name="Bildobjekt 6">
            <a:extLst>
              <a:ext uri="{FF2B5EF4-FFF2-40B4-BE49-F238E27FC236}">
                <a16:creationId xmlns:a16="http://schemas.microsoft.com/office/drawing/2014/main" id="{0E38232F-8B11-4965-B4BC-FC2B54E364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072" b="18682"/>
          <a:stretch/>
        </p:blipFill>
        <p:spPr>
          <a:xfrm>
            <a:off x="9982201" y="5438274"/>
            <a:ext cx="2209799" cy="1419726"/>
          </a:xfrm>
          <a:prstGeom prst="rect">
            <a:avLst/>
          </a:prstGeom>
        </p:spPr>
      </p:pic>
      <p:pic>
        <p:nvPicPr>
          <p:cNvPr id="13" name="Bildobjekt 12">
            <a:extLst>
              <a:ext uri="{FF2B5EF4-FFF2-40B4-BE49-F238E27FC236}">
                <a16:creationId xmlns:a16="http://schemas.microsoft.com/office/drawing/2014/main" id="{08F1310F-AC78-4637-A643-D6B2E54D48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5" name="Bildobjekt 14">
            <a:extLst>
              <a:ext uri="{FF2B5EF4-FFF2-40B4-BE49-F238E27FC236}">
                <a16:creationId xmlns:a16="http://schemas.microsoft.com/office/drawing/2014/main" id="{48D96331-CAA0-4E18-8F73-360D40B08E4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71" b="47247"/>
          <a:stretch>
            <a:fillRect/>
          </a:stretch>
        </p:blipFill>
        <p:spPr>
          <a:xfrm rot="1844368">
            <a:off x="-1492939" y="3932003"/>
            <a:ext cx="7198648" cy="3862912"/>
          </a:xfrm>
          <a:custGeom>
            <a:avLst/>
            <a:gdLst>
              <a:gd name="connsiteX0" fmla="*/ 0 w 7198648"/>
              <a:gd name="connsiteY0" fmla="*/ 0 h 3862912"/>
              <a:gd name="connsiteX1" fmla="*/ 7198648 w 7198648"/>
              <a:gd name="connsiteY1" fmla="*/ 0 h 3862912"/>
              <a:gd name="connsiteX2" fmla="*/ 7198648 w 7198648"/>
              <a:gd name="connsiteY2" fmla="*/ 948094 h 3862912"/>
              <a:gd name="connsiteX3" fmla="*/ 2297229 w 7198648"/>
              <a:gd name="connsiteY3" fmla="*/ 3862912 h 3862912"/>
            </a:gdLst>
            <a:ahLst/>
            <a:cxnLst>
              <a:cxn ang="0">
                <a:pos x="connsiteX0" y="connsiteY0"/>
              </a:cxn>
              <a:cxn ang="0">
                <a:pos x="connsiteX1" y="connsiteY1"/>
              </a:cxn>
              <a:cxn ang="0">
                <a:pos x="connsiteX2" y="connsiteY2"/>
              </a:cxn>
              <a:cxn ang="0">
                <a:pos x="connsiteX3" y="connsiteY3"/>
              </a:cxn>
            </a:cxnLst>
            <a:rect l="l" t="t" r="r" b="b"/>
            <a:pathLst>
              <a:path w="7198648" h="3862912">
                <a:moveTo>
                  <a:pt x="0" y="0"/>
                </a:moveTo>
                <a:lnTo>
                  <a:pt x="7198648" y="0"/>
                </a:lnTo>
                <a:lnTo>
                  <a:pt x="7198648" y="948094"/>
                </a:lnTo>
                <a:lnTo>
                  <a:pt x="2297229" y="3862912"/>
                </a:lnTo>
                <a:close/>
              </a:path>
            </a:pathLst>
          </a:custGeom>
        </p:spPr>
      </p:pic>
    </p:spTree>
    <p:extLst>
      <p:ext uri="{BB962C8B-B14F-4D97-AF65-F5344CB8AC3E}">
        <p14:creationId xmlns:p14="http://schemas.microsoft.com/office/powerpoint/2010/main" val="13330808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vsnittsrubrik lila">
    <p:bg>
      <p:bgPr>
        <a:solidFill>
          <a:srgbClr val="45245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en-US"/>
              <a:t>Click to edit Master title style</a:t>
            </a:r>
            <a:endParaRPr lang="sv-SE"/>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7" name="Bildobjekt 6">
            <a:extLst>
              <a:ext uri="{FF2B5EF4-FFF2-40B4-BE49-F238E27FC236}">
                <a16:creationId xmlns:a16="http://schemas.microsoft.com/office/drawing/2014/main" id="{0E38232F-8B11-4965-B4BC-FC2B54E364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072" b="18682"/>
          <a:stretch/>
        </p:blipFill>
        <p:spPr>
          <a:xfrm>
            <a:off x="9982201" y="5438274"/>
            <a:ext cx="2209799" cy="1419726"/>
          </a:xfrm>
          <a:prstGeom prst="rect">
            <a:avLst/>
          </a:prstGeom>
        </p:spPr>
      </p:pic>
      <p:pic>
        <p:nvPicPr>
          <p:cNvPr id="13" name="Bildobjekt 12">
            <a:extLst>
              <a:ext uri="{FF2B5EF4-FFF2-40B4-BE49-F238E27FC236}">
                <a16:creationId xmlns:a16="http://schemas.microsoft.com/office/drawing/2014/main" id="{08F1310F-AC78-4637-A643-D6B2E54D48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5" name="Bildobjekt 14">
            <a:extLst>
              <a:ext uri="{FF2B5EF4-FFF2-40B4-BE49-F238E27FC236}">
                <a16:creationId xmlns:a16="http://schemas.microsoft.com/office/drawing/2014/main" id="{48D96331-CAA0-4E18-8F73-360D40B08E4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71" b="47247"/>
          <a:stretch>
            <a:fillRect/>
          </a:stretch>
        </p:blipFill>
        <p:spPr>
          <a:xfrm rot="1844368">
            <a:off x="-1492939" y="3932003"/>
            <a:ext cx="7198648" cy="3862912"/>
          </a:xfrm>
          <a:custGeom>
            <a:avLst/>
            <a:gdLst>
              <a:gd name="connsiteX0" fmla="*/ 0 w 7198648"/>
              <a:gd name="connsiteY0" fmla="*/ 0 h 3862912"/>
              <a:gd name="connsiteX1" fmla="*/ 7198648 w 7198648"/>
              <a:gd name="connsiteY1" fmla="*/ 0 h 3862912"/>
              <a:gd name="connsiteX2" fmla="*/ 7198648 w 7198648"/>
              <a:gd name="connsiteY2" fmla="*/ 948094 h 3862912"/>
              <a:gd name="connsiteX3" fmla="*/ 2297229 w 7198648"/>
              <a:gd name="connsiteY3" fmla="*/ 3862912 h 3862912"/>
            </a:gdLst>
            <a:ahLst/>
            <a:cxnLst>
              <a:cxn ang="0">
                <a:pos x="connsiteX0" y="connsiteY0"/>
              </a:cxn>
              <a:cxn ang="0">
                <a:pos x="connsiteX1" y="connsiteY1"/>
              </a:cxn>
              <a:cxn ang="0">
                <a:pos x="connsiteX2" y="connsiteY2"/>
              </a:cxn>
              <a:cxn ang="0">
                <a:pos x="connsiteX3" y="connsiteY3"/>
              </a:cxn>
            </a:cxnLst>
            <a:rect l="l" t="t" r="r" b="b"/>
            <a:pathLst>
              <a:path w="7198648" h="3862912">
                <a:moveTo>
                  <a:pt x="0" y="0"/>
                </a:moveTo>
                <a:lnTo>
                  <a:pt x="7198648" y="0"/>
                </a:lnTo>
                <a:lnTo>
                  <a:pt x="7198648" y="948094"/>
                </a:lnTo>
                <a:lnTo>
                  <a:pt x="2297229" y="3862912"/>
                </a:lnTo>
                <a:close/>
              </a:path>
            </a:pathLst>
          </a:custGeom>
        </p:spPr>
      </p:pic>
    </p:spTree>
    <p:extLst>
      <p:ext uri="{BB962C8B-B14F-4D97-AF65-F5344CB8AC3E}">
        <p14:creationId xmlns:p14="http://schemas.microsoft.com/office/powerpoint/2010/main" val="1333080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vsnittsrubrik orang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9E3F093A-625C-4649-B360-05EF4275C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49" b="18682"/>
          <a:stretch/>
        </p:blipFill>
        <p:spPr>
          <a:xfrm>
            <a:off x="9982201" y="5486400"/>
            <a:ext cx="2209799" cy="1371600"/>
          </a:xfrm>
          <a:prstGeom prst="rect">
            <a:avLst/>
          </a:prstGeom>
        </p:spPr>
      </p:pic>
      <p:pic>
        <p:nvPicPr>
          <p:cNvPr id="14" name="Bildobjekt 13">
            <a:extLst>
              <a:ext uri="{FF2B5EF4-FFF2-40B4-BE49-F238E27FC236}">
                <a16:creationId xmlns:a16="http://schemas.microsoft.com/office/drawing/2014/main" id="{25BD0F44-5956-4C43-8519-98F984458D3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6" name="Bildobjekt 15">
            <a:extLst>
              <a:ext uri="{FF2B5EF4-FFF2-40B4-BE49-F238E27FC236}">
                <a16:creationId xmlns:a16="http://schemas.microsoft.com/office/drawing/2014/main" id="{09E01123-834E-4411-82F8-9E2DEE1352C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84" b="47227"/>
          <a:stretch>
            <a:fillRect/>
          </a:stretch>
        </p:blipFill>
        <p:spPr>
          <a:xfrm rot="1844368">
            <a:off x="-1492812" y="3932039"/>
            <a:ext cx="7197681" cy="3862683"/>
          </a:xfrm>
          <a:custGeom>
            <a:avLst/>
            <a:gdLst>
              <a:gd name="connsiteX0" fmla="*/ 0 w 7197681"/>
              <a:gd name="connsiteY0" fmla="*/ 0 h 3862683"/>
              <a:gd name="connsiteX1" fmla="*/ 7197681 w 7197681"/>
              <a:gd name="connsiteY1" fmla="*/ 0 h 3862683"/>
              <a:gd name="connsiteX2" fmla="*/ 7197681 w 7197681"/>
              <a:gd name="connsiteY2" fmla="*/ 948360 h 3862683"/>
              <a:gd name="connsiteX3" fmla="*/ 2297094 w 7197681"/>
              <a:gd name="connsiteY3" fmla="*/ 3862683 h 3862683"/>
            </a:gdLst>
            <a:ahLst/>
            <a:cxnLst>
              <a:cxn ang="0">
                <a:pos x="connsiteX0" y="connsiteY0"/>
              </a:cxn>
              <a:cxn ang="0">
                <a:pos x="connsiteX1" y="connsiteY1"/>
              </a:cxn>
              <a:cxn ang="0">
                <a:pos x="connsiteX2" y="connsiteY2"/>
              </a:cxn>
              <a:cxn ang="0">
                <a:pos x="connsiteX3" y="connsiteY3"/>
              </a:cxn>
            </a:cxnLst>
            <a:rect l="l" t="t" r="r" b="b"/>
            <a:pathLst>
              <a:path w="7197681" h="3862683">
                <a:moveTo>
                  <a:pt x="0" y="0"/>
                </a:moveTo>
                <a:lnTo>
                  <a:pt x="7197681" y="0"/>
                </a:lnTo>
                <a:lnTo>
                  <a:pt x="7197681" y="948360"/>
                </a:lnTo>
                <a:lnTo>
                  <a:pt x="2297094" y="3862683"/>
                </a:lnTo>
                <a:close/>
              </a:path>
            </a:pathLst>
          </a:custGeom>
        </p:spPr>
      </p:pic>
    </p:spTree>
    <p:extLst>
      <p:ext uri="{BB962C8B-B14F-4D97-AF65-F5344CB8AC3E}">
        <p14:creationId xmlns:p14="http://schemas.microsoft.com/office/powerpoint/2010/main" val="62100063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nittsrubrik orang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en-US"/>
              <a:t>Click to edit Master title style</a:t>
            </a:r>
            <a:endParaRPr lang="sv-SE"/>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9E3F093A-625C-4649-B360-05EF4275C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49" b="18682"/>
          <a:stretch/>
        </p:blipFill>
        <p:spPr>
          <a:xfrm>
            <a:off x="9982201" y="5486400"/>
            <a:ext cx="2209799" cy="1371600"/>
          </a:xfrm>
          <a:prstGeom prst="rect">
            <a:avLst/>
          </a:prstGeom>
        </p:spPr>
      </p:pic>
      <p:pic>
        <p:nvPicPr>
          <p:cNvPr id="14" name="Bildobjekt 13">
            <a:extLst>
              <a:ext uri="{FF2B5EF4-FFF2-40B4-BE49-F238E27FC236}">
                <a16:creationId xmlns:a16="http://schemas.microsoft.com/office/drawing/2014/main" id="{25BD0F44-5956-4C43-8519-98F984458D3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6" name="Bildobjekt 15">
            <a:extLst>
              <a:ext uri="{FF2B5EF4-FFF2-40B4-BE49-F238E27FC236}">
                <a16:creationId xmlns:a16="http://schemas.microsoft.com/office/drawing/2014/main" id="{09E01123-834E-4411-82F8-9E2DEE1352C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84" b="47227"/>
          <a:stretch>
            <a:fillRect/>
          </a:stretch>
        </p:blipFill>
        <p:spPr>
          <a:xfrm rot="1844368">
            <a:off x="-1492812" y="3932039"/>
            <a:ext cx="7197681" cy="3862683"/>
          </a:xfrm>
          <a:custGeom>
            <a:avLst/>
            <a:gdLst>
              <a:gd name="connsiteX0" fmla="*/ 0 w 7197681"/>
              <a:gd name="connsiteY0" fmla="*/ 0 h 3862683"/>
              <a:gd name="connsiteX1" fmla="*/ 7197681 w 7197681"/>
              <a:gd name="connsiteY1" fmla="*/ 0 h 3862683"/>
              <a:gd name="connsiteX2" fmla="*/ 7197681 w 7197681"/>
              <a:gd name="connsiteY2" fmla="*/ 948360 h 3862683"/>
              <a:gd name="connsiteX3" fmla="*/ 2297094 w 7197681"/>
              <a:gd name="connsiteY3" fmla="*/ 3862683 h 3862683"/>
            </a:gdLst>
            <a:ahLst/>
            <a:cxnLst>
              <a:cxn ang="0">
                <a:pos x="connsiteX0" y="connsiteY0"/>
              </a:cxn>
              <a:cxn ang="0">
                <a:pos x="connsiteX1" y="connsiteY1"/>
              </a:cxn>
              <a:cxn ang="0">
                <a:pos x="connsiteX2" y="connsiteY2"/>
              </a:cxn>
              <a:cxn ang="0">
                <a:pos x="connsiteX3" y="connsiteY3"/>
              </a:cxn>
            </a:cxnLst>
            <a:rect l="l" t="t" r="r" b="b"/>
            <a:pathLst>
              <a:path w="7197681" h="3862683">
                <a:moveTo>
                  <a:pt x="0" y="0"/>
                </a:moveTo>
                <a:lnTo>
                  <a:pt x="7197681" y="0"/>
                </a:lnTo>
                <a:lnTo>
                  <a:pt x="7197681" y="948360"/>
                </a:lnTo>
                <a:lnTo>
                  <a:pt x="2297094" y="3862683"/>
                </a:lnTo>
                <a:close/>
              </a:path>
            </a:pathLst>
          </a:custGeom>
        </p:spPr>
      </p:pic>
    </p:spTree>
    <p:extLst>
      <p:ext uri="{BB962C8B-B14F-4D97-AF65-F5344CB8AC3E}">
        <p14:creationId xmlns:p14="http://schemas.microsoft.com/office/powerpoint/2010/main" val="6210006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3443400F-F5BB-417F-92FD-BE844D50C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4" name="Bildobjekt 13">
            <a:extLst>
              <a:ext uri="{FF2B5EF4-FFF2-40B4-BE49-F238E27FC236}">
                <a16:creationId xmlns:a16="http://schemas.microsoft.com/office/drawing/2014/main" id="{C82F6560-BC32-452D-B841-903C02757A8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4098253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3443400F-F5BB-417F-92FD-BE844D50C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4" name="Bildobjekt 13">
            <a:extLst>
              <a:ext uri="{FF2B5EF4-FFF2-40B4-BE49-F238E27FC236}">
                <a16:creationId xmlns:a16="http://schemas.microsoft.com/office/drawing/2014/main" id="{C82F6560-BC32-452D-B841-903C02757A8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409825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4" name="Bildobjekt 13">
            <a:extLst>
              <a:ext uri="{FF2B5EF4-FFF2-40B4-BE49-F238E27FC236}">
                <a16:creationId xmlns:a16="http://schemas.microsoft.com/office/drawing/2014/main" id="{FB96A894-DF4C-4681-8958-E6A2390DA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6" name="Bildobjekt 15">
            <a:extLst>
              <a:ext uri="{FF2B5EF4-FFF2-40B4-BE49-F238E27FC236}">
                <a16:creationId xmlns:a16="http://schemas.microsoft.com/office/drawing/2014/main" id="{B3CC088F-0853-451F-821A-2D52BF98A2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2823214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vå delar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4" name="Bildobjekt 13">
            <a:extLst>
              <a:ext uri="{FF2B5EF4-FFF2-40B4-BE49-F238E27FC236}">
                <a16:creationId xmlns:a16="http://schemas.microsoft.com/office/drawing/2014/main" id="{FB96A894-DF4C-4681-8958-E6A2390DA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6" name="Bildobjekt 15">
            <a:extLst>
              <a:ext uri="{FF2B5EF4-FFF2-40B4-BE49-F238E27FC236}">
                <a16:creationId xmlns:a16="http://schemas.microsoft.com/office/drawing/2014/main" id="{B3CC088F-0853-451F-821A-2D52BF98A2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282321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C2E422-9DC1-4621-93BC-E663E973661D}"/>
              </a:ext>
            </a:extLst>
          </p:cNvPr>
          <p:cNvSpPr>
            <a:spLocks noGrp="1"/>
          </p:cNvSpPr>
          <p:nvPr>
            <p:ph type="title"/>
          </p:nvPr>
        </p:nvSpPr>
        <p:spPr>
          <a:xfrm>
            <a:off x="611648" y="268224"/>
            <a:ext cx="8327106" cy="1389756"/>
          </a:xfrm>
        </p:spPr>
        <p:txBody>
          <a:bodyPr anchor="b"/>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2444FDD7-B103-4EE3-A611-3152A425502A}"/>
              </a:ext>
            </a:extLst>
          </p:cNvPr>
          <p:cNvSpPr>
            <a:spLocks noGrp="1"/>
          </p:cNvSpPr>
          <p:nvPr>
            <p:ph type="body" idx="1"/>
          </p:nvPr>
        </p:nvSpPr>
        <p:spPr>
          <a:xfrm>
            <a:off x="611647"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D014C1F-D7E8-4325-92CD-DA54797D770E}"/>
              </a:ext>
            </a:extLst>
          </p:cNvPr>
          <p:cNvSpPr>
            <a:spLocks noGrp="1"/>
          </p:cNvSpPr>
          <p:nvPr>
            <p:ph sz="half" idx="2"/>
          </p:nvPr>
        </p:nvSpPr>
        <p:spPr>
          <a:xfrm>
            <a:off x="611647" y="2505074"/>
            <a:ext cx="4491790" cy="28209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B82417D8-0B0B-43F8-BC06-9217604C0F7D}"/>
              </a:ext>
            </a:extLst>
          </p:cNvPr>
          <p:cNvSpPr>
            <a:spLocks noGrp="1"/>
          </p:cNvSpPr>
          <p:nvPr>
            <p:ph type="body" sz="quarter" idx="3"/>
          </p:nvPr>
        </p:nvSpPr>
        <p:spPr>
          <a:xfrm>
            <a:off x="5338010"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CD04491-5C50-4487-AF0C-90DC60F2E5BB}"/>
              </a:ext>
            </a:extLst>
          </p:cNvPr>
          <p:cNvSpPr>
            <a:spLocks noGrp="1"/>
          </p:cNvSpPr>
          <p:nvPr>
            <p:ph sz="quarter" idx="4"/>
          </p:nvPr>
        </p:nvSpPr>
        <p:spPr>
          <a:xfrm>
            <a:off x="5338010" y="2505075"/>
            <a:ext cx="4491790" cy="28209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18ABCEAF-E356-49EB-96CB-2846ACF832B2}"/>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8" name="Platshållare för sidfot 7">
            <a:extLst>
              <a:ext uri="{FF2B5EF4-FFF2-40B4-BE49-F238E27FC236}">
                <a16:creationId xmlns:a16="http://schemas.microsoft.com/office/drawing/2014/main" id="{BA456D3D-825A-4C72-A818-EEBE0F7292E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95FEEB0-D04D-4EF8-A1AE-61DF5027DC2D}"/>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5" name="Bildobjekt 14">
            <a:extLst>
              <a:ext uri="{FF2B5EF4-FFF2-40B4-BE49-F238E27FC236}">
                <a16:creationId xmlns:a16="http://schemas.microsoft.com/office/drawing/2014/main" id="{FC3F8BF0-F551-42D1-B99E-D46697524E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7" name="Bildobjekt 16">
            <a:extLst>
              <a:ext uri="{FF2B5EF4-FFF2-40B4-BE49-F238E27FC236}">
                <a16:creationId xmlns:a16="http://schemas.microsoft.com/office/drawing/2014/main" id="{9BC4F87E-2B50-4A0E-8B7B-186FFD36AD5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94779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C2E422-9DC1-4621-93BC-E663E973661D}"/>
              </a:ext>
            </a:extLst>
          </p:cNvPr>
          <p:cNvSpPr>
            <a:spLocks noGrp="1"/>
          </p:cNvSpPr>
          <p:nvPr>
            <p:ph type="title"/>
          </p:nvPr>
        </p:nvSpPr>
        <p:spPr>
          <a:xfrm>
            <a:off x="611648" y="268224"/>
            <a:ext cx="8327106" cy="1389756"/>
          </a:xfrm>
        </p:spPr>
        <p:txBody>
          <a:bodyPr anchor="b"/>
          <a:lstStyle/>
          <a:p>
            <a:r>
              <a:rPr lang="en-US"/>
              <a:t>Click to edit Master title style</a:t>
            </a:r>
            <a:endParaRPr lang="sv-SE"/>
          </a:p>
        </p:txBody>
      </p:sp>
      <p:sp>
        <p:nvSpPr>
          <p:cNvPr id="3" name="Platshållare för text 2">
            <a:extLst>
              <a:ext uri="{FF2B5EF4-FFF2-40B4-BE49-F238E27FC236}">
                <a16:creationId xmlns:a16="http://schemas.microsoft.com/office/drawing/2014/main" id="{2444FDD7-B103-4EE3-A611-3152A425502A}"/>
              </a:ext>
            </a:extLst>
          </p:cNvPr>
          <p:cNvSpPr>
            <a:spLocks noGrp="1"/>
          </p:cNvSpPr>
          <p:nvPr>
            <p:ph type="body" idx="1"/>
          </p:nvPr>
        </p:nvSpPr>
        <p:spPr>
          <a:xfrm>
            <a:off x="611647"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tshållare för innehåll 3">
            <a:extLst>
              <a:ext uri="{FF2B5EF4-FFF2-40B4-BE49-F238E27FC236}">
                <a16:creationId xmlns:a16="http://schemas.microsoft.com/office/drawing/2014/main" id="{7D014C1F-D7E8-4325-92CD-DA54797D770E}"/>
              </a:ext>
            </a:extLst>
          </p:cNvPr>
          <p:cNvSpPr>
            <a:spLocks noGrp="1"/>
          </p:cNvSpPr>
          <p:nvPr>
            <p:ph sz="half" idx="2"/>
          </p:nvPr>
        </p:nvSpPr>
        <p:spPr>
          <a:xfrm>
            <a:off x="611647" y="2505074"/>
            <a:ext cx="4491790" cy="2820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text 4">
            <a:extLst>
              <a:ext uri="{FF2B5EF4-FFF2-40B4-BE49-F238E27FC236}">
                <a16:creationId xmlns:a16="http://schemas.microsoft.com/office/drawing/2014/main" id="{B82417D8-0B0B-43F8-BC06-9217604C0F7D}"/>
              </a:ext>
            </a:extLst>
          </p:cNvPr>
          <p:cNvSpPr>
            <a:spLocks noGrp="1"/>
          </p:cNvSpPr>
          <p:nvPr>
            <p:ph type="body" sz="quarter" idx="3"/>
          </p:nvPr>
        </p:nvSpPr>
        <p:spPr>
          <a:xfrm>
            <a:off x="5338010"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tshållare för innehåll 5">
            <a:extLst>
              <a:ext uri="{FF2B5EF4-FFF2-40B4-BE49-F238E27FC236}">
                <a16:creationId xmlns:a16="http://schemas.microsoft.com/office/drawing/2014/main" id="{5CD04491-5C50-4487-AF0C-90DC60F2E5BB}"/>
              </a:ext>
            </a:extLst>
          </p:cNvPr>
          <p:cNvSpPr>
            <a:spLocks noGrp="1"/>
          </p:cNvSpPr>
          <p:nvPr>
            <p:ph sz="quarter" idx="4"/>
          </p:nvPr>
        </p:nvSpPr>
        <p:spPr>
          <a:xfrm>
            <a:off x="5338010" y="2505075"/>
            <a:ext cx="4491790" cy="2820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datum 6">
            <a:extLst>
              <a:ext uri="{FF2B5EF4-FFF2-40B4-BE49-F238E27FC236}">
                <a16:creationId xmlns:a16="http://schemas.microsoft.com/office/drawing/2014/main" id="{18ABCEAF-E356-49EB-96CB-2846ACF832B2}"/>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8" name="Platshållare för sidfot 7">
            <a:extLst>
              <a:ext uri="{FF2B5EF4-FFF2-40B4-BE49-F238E27FC236}">
                <a16:creationId xmlns:a16="http://schemas.microsoft.com/office/drawing/2014/main" id="{BA456D3D-825A-4C72-A818-EEBE0F7292E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95FEEB0-D04D-4EF8-A1AE-61DF5027DC2D}"/>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5" name="Bildobjekt 14">
            <a:extLst>
              <a:ext uri="{FF2B5EF4-FFF2-40B4-BE49-F238E27FC236}">
                <a16:creationId xmlns:a16="http://schemas.microsoft.com/office/drawing/2014/main" id="{FC3F8BF0-F551-42D1-B99E-D46697524E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7" name="Bildobjekt 16">
            <a:extLst>
              <a:ext uri="{FF2B5EF4-FFF2-40B4-BE49-F238E27FC236}">
                <a16:creationId xmlns:a16="http://schemas.microsoft.com/office/drawing/2014/main" id="{9BC4F87E-2B50-4A0E-8B7B-186FFD36AD5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9477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8E2D45-6385-4DC2-BFCC-E5C9D9DF2D03}"/>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4FF16E85-027D-410D-8222-98AF7E9AD1B9}"/>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4" name="Platshållare för sidfot 3">
            <a:extLst>
              <a:ext uri="{FF2B5EF4-FFF2-40B4-BE49-F238E27FC236}">
                <a16:creationId xmlns:a16="http://schemas.microsoft.com/office/drawing/2014/main" id="{ADDEEDB7-5A4A-4990-AE80-74515071D84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5C6DECD-D6B5-435E-AD0B-2E9618609CE6}"/>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BD697075-0260-43CD-9C95-C362F29C6B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1" name="Bildobjekt 10">
            <a:extLst>
              <a:ext uri="{FF2B5EF4-FFF2-40B4-BE49-F238E27FC236}">
                <a16:creationId xmlns:a16="http://schemas.microsoft.com/office/drawing/2014/main" id="{7D7F0C5E-B21B-4FE6-B890-8524A8F61D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702838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8E2D45-6385-4DC2-BFCC-E5C9D9DF2D03}"/>
              </a:ext>
            </a:extLst>
          </p:cNvPr>
          <p:cNvSpPr>
            <a:spLocks noGrp="1"/>
          </p:cNvSpPr>
          <p:nvPr>
            <p:ph type="title"/>
          </p:nvPr>
        </p:nvSpPr>
        <p:spPr/>
        <p:txBody>
          <a:bodyPr anchor="b"/>
          <a:lstStyle/>
          <a:p>
            <a:r>
              <a:rPr lang="en-US"/>
              <a:t>Click to edit Master title style</a:t>
            </a:r>
            <a:endParaRPr lang="sv-SE"/>
          </a:p>
        </p:txBody>
      </p:sp>
      <p:sp>
        <p:nvSpPr>
          <p:cNvPr id="3" name="Platshållare för datum 2">
            <a:extLst>
              <a:ext uri="{FF2B5EF4-FFF2-40B4-BE49-F238E27FC236}">
                <a16:creationId xmlns:a16="http://schemas.microsoft.com/office/drawing/2014/main" id="{4FF16E85-027D-410D-8222-98AF7E9AD1B9}"/>
              </a:ext>
            </a:extLst>
          </p:cNvPr>
          <p:cNvSpPr>
            <a:spLocks noGrp="1"/>
          </p:cNvSpPr>
          <p:nvPr>
            <p:ph type="dt" sz="half" idx="10"/>
          </p:nvPr>
        </p:nvSpPr>
        <p:spPr/>
        <p:txBody>
          <a:bodyPr/>
          <a:lstStyle/>
          <a:p>
            <a:fld id="{DC6346D4-190B-4F76-85F8-569F71DA8784}" type="datetimeFigureOut">
              <a:rPr lang="sv-SE" smtClean="0"/>
              <a:t>2025-09-14</a:t>
            </a:fld>
            <a:endParaRPr lang="sv-SE"/>
          </a:p>
        </p:txBody>
      </p:sp>
      <p:sp>
        <p:nvSpPr>
          <p:cNvPr id="4" name="Platshållare för sidfot 3">
            <a:extLst>
              <a:ext uri="{FF2B5EF4-FFF2-40B4-BE49-F238E27FC236}">
                <a16:creationId xmlns:a16="http://schemas.microsoft.com/office/drawing/2014/main" id="{ADDEEDB7-5A4A-4990-AE80-74515071D84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5C6DECD-D6B5-435E-AD0B-2E9618609CE6}"/>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BD697075-0260-43CD-9C95-C362F29C6B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1" name="Bildobjekt 10">
            <a:extLst>
              <a:ext uri="{FF2B5EF4-FFF2-40B4-BE49-F238E27FC236}">
                <a16:creationId xmlns:a16="http://schemas.microsoft.com/office/drawing/2014/main" id="{7D7F0C5E-B21B-4FE6-B890-8524A8F61D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70283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0.xml"/><Relationship Id="rId1" Type="http://schemas.openxmlformats.org/officeDocument/2006/relationships/slideLayout" Target="../slideLayouts/slideLayout140.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727002-77DE-4A4A-8086-A9D927732F15}"/>
              </a:ext>
            </a:extLst>
          </p:cNvPr>
          <p:cNvSpPr>
            <a:spLocks noGrp="1"/>
          </p:cNvSpPr>
          <p:nvPr>
            <p:ph type="title"/>
          </p:nvPr>
        </p:nvSpPr>
        <p:spPr>
          <a:xfrm>
            <a:off x="611648" y="268224"/>
            <a:ext cx="8327106" cy="1389756"/>
          </a:xfrm>
          <a:prstGeom prst="rect">
            <a:avLst/>
          </a:prstGeom>
        </p:spPr>
        <p:txBody>
          <a:bodyPr vert="horz" lIns="91440" tIns="45720" rIns="91440" bIns="4572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825C678-57F2-403E-956B-33ADFF72EC5D}"/>
              </a:ext>
            </a:extLst>
          </p:cNvPr>
          <p:cNvSpPr>
            <a:spLocks noGrp="1"/>
          </p:cNvSpPr>
          <p:nvPr>
            <p:ph type="body" idx="1"/>
          </p:nvPr>
        </p:nvSpPr>
        <p:spPr>
          <a:xfrm>
            <a:off x="611647" y="1803400"/>
            <a:ext cx="9218153" cy="352257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0D200-E34C-4708-9080-25666F5BF9DA}"/>
              </a:ext>
            </a:extLst>
          </p:cNvPr>
          <p:cNvSpPr>
            <a:spLocks noGrp="1"/>
          </p:cNvSpPr>
          <p:nvPr>
            <p:ph type="dt" sz="half" idx="2"/>
          </p:nvPr>
        </p:nvSpPr>
        <p:spPr>
          <a:xfrm>
            <a:off x="7434072" y="594677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46D4-190B-4F76-85F8-569F71DA8784}" type="datetimeFigureOut">
              <a:rPr lang="sv-SE" smtClean="0"/>
              <a:pPr/>
              <a:t>2025-09-17</a:t>
            </a:fld>
            <a:endParaRPr lang="sv-SE" dirty="0"/>
          </a:p>
        </p:txBody>
      </p:sp>
      <p:sp>
        <p:nvSpPr>
          <p:cNvPr id="5" name="Platshållare för sidfot 4">
            <a:extLst>
              <a:ext uri="{FF2B5EF4-FFF2-40B4-BE49-F238E27FC236}">
                <a16:creationId xmlns:a16="http://schemas.microsoft.com/office/drawing/2014/main" id="{67FC3C26-518A-4E4C-92F3-EF70573C96C5}"/>
              </a:ext>
            </a:extLst>
          </p:cNvPr>
          <p:cNvSpPr>
            <a:spLocks noGrp="1"/>
          </p:cNvSpPr>
          <p:nvPr>
            <p:ph type="ftr" sz="quarter" idx="3"/>
          </p:nvPr>
        </p:nvSpPr>
        <p:spPr>
          <a:xfrm>
            <a:off x="3157729" y="6356350"/>
            <a:ext cx="41239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F0F7B06-CB27-4AB0-8548-948BE7209CB9}"/>
              </a:ext>
            </a:extLst>
          </p:cNvPr>
          <p:cNvSpPr>
            <a:spLocks noGrp="1"/>
          </p:cNvSpPr>
          <p:nvPr>
            <p:ph type="sldNum" sz="quarter" idx="4"/>
          </p:nvPr>
        </p:nvSpPr>
        <p:spPr>
          <a:xfrm>
            <a:off x="7434072" y="635653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977317B9-FA53-4B6C-A69C-2D1A93C5E1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2201" y="5061027"/>
            <a:ext cx="2209799" cy="2209799"/>
          </a:xfrm>
          <a:prstGeom prst="rect">
            <a:avLst/>
          </a:prstGeom>
        </p:spPr>
      </p:pic>
    </p:spTree>
    <p:extLst>
      <p:ext uri="{BB962C8B-B14F-4D97-AF65-F5344CB8AC3E}">
        <p14:creationId xmlns:p14="http://schemas.microsoft.com/office/powerpoint/2010/main" val="383555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0" r:id="rId5"/>
    <p:sldLayoutId id="2147483652" r:id="rId6"/>
    <p:sldLayoutId id="2147483661" r:id="rId7"/>
    <p:sldLayoutId id="2147483653" r:id="rId8"/>
    <p:sldLayoutId id="2147483654" r:id="rId9"/>
    <p:sldLayoutId id="2147483655" r:id="rId10"/>
    <p:sldLayoutId id="2147483656" r:id="rId11"/>
    <p:sldLayoutId id="2147483657" r:id="rId12"/>
    <p:sldLayoutId id="2147483663" r:id="rId13"/>
  </p:sldLayoutIdLst>
  <p:txStyles>
    <p:titleStyle>
      <a:lvl1pPr algn="l" defTabSz="914400" rtl="0" eaLnBrk="1" latinLnBrk="0" hangingPunct="1">
        <a:lnSpc>
          <a:spcPct val="90000"/>
        </a:lnSpc>
        <a:spcBef>
          <a:spcPct val="0"/>
        </a:spcBef>
        <a:buNone/>
        <a:defRPr sz="4400" kern="1200">
          <a:solidFill>
            <a:srgbClr val="452455"/>
          </a:solidFill>
          <a:latin typeface="+mj-lt"/>
          <a:ea typeface="+mj-ea"/>
          <a:cs typeface="+mj-cs"/>
        </a:defRPr>
      </a:lvl1pPr>
    </p:titleStyle>
    <p:bodyStyle>
      <a:lvl1pPr marL="457200" indent="-457200" algn="l" defTabSz="914400" rtl="0" eaLnBrk="1" latinLnBrk="0" hangingPunct="1">
        <a:lnSpc>
          <a:spcPct val="100000"/>
        </a:lnSpc>
        <a:spcBef>
          <a:spcPts val="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457200" algn="l" defTabSz="914400" rtl="0" eaLnBrk="1" latinLnBrk="0" hangingPunct="1">
        <a:lnSpc>
          <a:spcPct val="100000"/>
        </a:lnSpc>
        <a:spcBef>
          <a:spcPts val="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457200" algn="l" defTabSz="914400" rtl="0" eaLnBrk="1" latinLnBrk="0" hangingPunct="1">
        <a:lnSpc>
          <a:spcPct val="100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727002-77DE-4A4A-8086-A9D927732F15}"/>
              </a:ext>
            </a:extLst>
          </p:cNvPr>
          <p:cNvSpPr>
            <a:spLocks noGrp="1"/>
          </p:cNvSpPr>
          <p:nvPr>
            <p:ph type="title"/>
          </p:nvPr>
        </p:nvSpPr>
        <p:spPr>
          <a:xfrm>
            <a:off x="611648" y="268224"/>
            <a:ext cx="8327106" cy="1389756"/>
          </a:xfrm>
          <a:prstGeom prst="rect">
            <a:avLst/>
          </a:prstGeom>
        </p:spPr>
        <p:txBody>
          <a:bodyPr vert="horz" lIns="91440" tIns="45720" rIns="91440" bIns="45720" rtlCol="0" anchor="b">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25C678-57F2-403E-956B-33ADFF72EC5D}"/>
              </a:ext>
            </a:extLst>
          </p:cNvPr>
          <p:cNvSpPr>
            <a:spLocks noGrp="1"/>
          </p:cNvSpPr>
          <p:nvPr>
            <p:ph type="body" idx="1"/>
          </p:nvPr>
        </p:nvSpPr>
        <p:spPr>
          <a:xfrm>
            <a:off x="611647" y="1803400"/>
            <a:ext cx="9218153" cy="352257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B0D200-E34C-4708-9080-25666F5BF9DA}"/>
              </a:ext>
            </a:extLst>
          </p:cNvPr>
          <p:cNvSpPr>
            <a:spLocks noGrp="1"/>
          </p:cNvSpPr>
          <p:nvPr>
            <p:ph type="dt" sz="half" idx="2"/>
          </p:nvPr>
        </p:nvSpPr>
        <p:spPr>
          <a:xfrm>
            <a:off x="7434072" y="594677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46D4-190B-4F76-85F8-569F71DA8784}" type="datetimeFigureOut">
              <a:rPr lang="sv-SE" smtClean="0"/>
              <a:pPr/>
              <a:t>2025-09-14</a:t>
            </a:fld>
            <a:endParaRPr lang="sv-SE"/>
          </a:p>
        </p:txBody>
      </p:sp>
      <p:sp>
        <p:nvSpPr>
          <p:cNvPr id="5" name="Platshållare för sidfot 4">
            <a:extLst>
              <a:ext uri="{FF2B5EF4-FFF2-40B4-BE49-F238E27FC236}">
                <a16:creationId xmlns:a16="http://schemas.microsoft.com/office/drawing/2014/main" id="{67FC3C26-518A-4E4C-92F3-EF70573C96C5}"/>
              </a:ext>
            </a:extLst>
          </p:cNvPr>
          <p:cNvSpPr>
            <a:spLocks noGrp="1"/>
          </p:cNvSpPr>
          <p:nvPr>
            <p:ph type="ftr" sz="quarter" idx="3"/>
          </p:nvPr>
        </p:nvSpPr>
        <p:spPr>
          <a:xfrm>
            <a:off x="3157729" y="6356350"/>
            <a:ext cx="41239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F0F7B06-CB27-4AB0-8548-948BE7209CB9}"/>
              </a:ext>
            </a:extLst>
          </p:cNvPr>
          <p:cNvSpPr>
            <a:spLocks noGrp="1"/>
          </p:cNvSpPr>
          <p:nvPr>
            <p:ph type="sldNum" sz="quarter" idx="4"/>
          </p:nvPr>
        </p:nvSpPr>
        <p:spPr>
          <a:xfrm>
            <a:off x="7434072" y="635653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977317B9-FA53-4B6C-A69C-2D1A93C5E1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2201" y="5061027"/>
            <a:ext cx="2209799" cy="2209799"/>
          </a:xfrm>
          <a:prstGeom prst="rect">
            <a:avLst/>
          </a:prstGeom>
        </p:spPr>
      </p:pic>
    </p:spTree>
    <p:extLst>
      <p:ext uri="{BB962C8B-B14F-4D97-AF65-F5344CB8AC3E}">
        <p14:creationId xmlns:p14="http://schemas.microsoft.com/office/powerpoint/2010/main" val="383555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0" r:id="rId5"/>
    <p:sldLayoutId id="2147483652" r:id="rId6"/>
    <p:sldLayoutId id="2147483661" r:id="rId7"/>
    <p:sldLayoutId id="2147483653" r:id="rId8"/>
    <p:sldLayoutId id="2147483654" r:id="rId9"/>
    <p:sldLayoutId id="2147483655" r:id="rId10"/>
    <p:sldLayoutId id="2147483656" r:id="rId11"/>
    <p:sldLayoutId id="2147483657" r:id="rId12"/>
    <p:sldLayoutId id="2147483707" r:id="rId13"/>
  </p:sldLayoutIdLst>
  <p:txStyles>
    <p:titleStyle>
      <a:lvl1pPr algn="l" defTabSz="914400" rtl="0" eaLnBrk="1" latinLnBrk="0" hangingPunct="1">
        <a:lnSpc>
          <a:spcPct val="90000"/>
        </a:lnSpc>
        <a:spcBef>
          <a:spcPct val="0"/>
        </a:spcBef>
        <a:buNone/>
        <a:defRPr sz="4400" kern="1200">
          <a:solidFill>
            <a:srgbClr val="452455"/>
          </a:solidFill>
          <a:latin typeface="+mj-lt"/>
          <a:ea typeface="+mj-ea"/>
          <a:cs typeface="+mj-cs"/>
        </a:defRPr>
      </a:lvl1pPr>
    </p:titleStyle>
    <p:bodyStyle>
      <a:lvl1pPr marL="457200" indent="-457200" algn="l" defTabSz="914400" rtl="0" eaLnBrk="1" latinLnBrk="0" hangingPunct="1">
        <a:lnSpc>
          <a:spcPct val="100000"/>
        </a:lnSpc>
        <a:spcBef>
          <a:spcPts val="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457200" algn="l" defTabSz="914400" rtl="0" eaLnBrk="1" latinLnBrk="0" hangingPunct="1">
        <a:lnSpc>
          <a:spcPct val="100000"/>
        </a:lnSpc>
        <a:spcBef>
          <a:spcPts val="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457200" algn="l" defTabSz="914400" rtl="0" eaLnBrk="1" latinLnBrk="0" hangingPunct="1">
        <a:lnSpc>
          <a:spcPct val="100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1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0.png"/><Relationship Id="rId1" Type="http://schemas.openxmlformats.org/officeDocument/2006/relationships/slideLayout" Target="../slideLayouts/slideLayout100.xml"/></Relationships>
</file>

<file path=ppt/slides/_rels/slide111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10.xml"/><Relationship Id="rId1" Type="http://schemas.openxmlformats.org/officeDocument/2006/relationships/slideLayout" Target="../slideLayouts/slideLayout100.xml"/><Relationship Id="rId5" Type="http://schemas.openxmlformats.org/officeDocument/2006/relationships/image" Target="../media/image189.jpeg"/><Relationship Id="rId4" Type="http://schemas.openxmlformats.org/officeDocument/2006/relationships/image" Target="../media/image188.jpeg"/></Relationships>
</file>

<file path=ppt/slides/_rels/slide1210.xml.rels><?xml version="1.0" encoding="UTF-8" standalone="yes"?>
<Relationships xmlns="http://schemas.openxmlformats.org/package/2006/relationships"><Relationship Id="rId3" Type="http://schemas.openxmlformats.org/officeDocument/2006/relationships/image" Target="../media/image1920.png"/><Relationship Id="rId2" Type="http://schemas.openxmlformats.org/officeDocument/2006/relationships/image" Target="../media/image191.png"/><Relationship Id="rId1" Type="http://schemas.openxmlformats.org/officeDocument/2006/relationships/slideLayout" Target="../slideLayouts/slideLayout100.xml"/><Relationship Id="rId4" Type="http://schemas.openxmlformats.org/officeDocument/2006/relationships/image" Target="../media/image1930.png"/></Relationships>
</file>

<file path=ppt/slides/_rels/slide138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slide" Target="slide710.xml"/><Relationship Id="rId1" Type="http://schemas.openxmlformats.org/officeDocument/2006/relationships/slideLayout" Target="../slideLayouts/slideLayout100.xml"/><Relationship Id="rId4" Type="http://schemas.openxmlformats.org/officeDocument/2006/relationships/image" Target="../media/image194.jpeg"/></Relationships>
</file>

<file path=ppt/slides/_rels/slide140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90.xml"/><Relationship Id="rId1" Type="http://schemas.openxmlformats.org/officeDocument/2006/relationships/slideLayout" Target="../slideLayouts/slideLayout100.xml"/></Relationships>
</file>

<file path=ppt/slides/_rels/slide1500.xml.rels><?xml version="1.0" encoding="UTF-8" standalone="yes"?>
<Relationships xmlns="http://schemas.openxmlformats.org/package/2006/relationships"><Relationship Id="rId3" Type="http://schemas.openxmlformats.org/officeDocument/2006/relationships/image" Target="../media/image1970.png"/><Relationship Id="rId2" Type="http://schemas.openxmlformats.org/officeDocument/2006/relationships/image" Target="../media/image196.jpeg"/><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jpe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71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slide" Target="slide1110.xml"/><Relationship Id="rId18" Type="http://schemas.openxmlformats.org/officeDocument/2006/relationships/image" Target="../media/image2310.png"/><Relationship Id="rId26" Type="http://schemas.openxmlformats.org/officeDocument/2006/relationships/image" Target="../media/image250.png"/><Relationship Id="rId3" Type="http://schemas.openxmlformats.org/officeDocument/2006/relationships/image" Target="../media/image1820.png"/><Relationship Id="rId21" Type="http://schemas.openxmlformats.org/officeDocument/2006/relationships/image" Target="../media/image241.png"/><Relationship Id="rId7" Type="http://schemas.openxmlformats.org/officeDocument/2006/relationships/slide" Target="slide910.xml"/><Relationship Id="rId12" Type="http://schemas.openxmlformats.org/officeDocument/2006/relationships/image" Target="../media/image2110.png"/><Relationship Id="rId17" Type="http://schemas.openxmlformats.org/officeDocument/2006/relationships/image" Target="../media/image220.png"/><Relationship Id="rId25" Type="http://schemas.openxmlformats.org/officeDocument/2006/relationships/slide" Target="slide1500.xml"/><Relationship Id="rId2" Type="http://schemas.openxmlformats.org/officeDocument/2006/relationships/notesSlide" Target="../notesSlides/notesSlide310.xml"/><Relationship Id="rId16" Type="http://schemas.openxmlformats.org/officeDocument/2006/relationships/slide" Target="slide1210.xml"/><Relationship Id="rId20" Type="http://schemas.openxmlformats.org/officeDocument/2006/relationships/image" Target="../media/image230.png"/><Relationship Id="rId1" Type="http://schemas.openxmlformats.org/officeDocument/2006/relationships/slideLayout" Target="../slideLayouts/slideLayout200.xml"/><Relationship Id="rId6" Type="http://schemas.openxmlformats.org/officeDocument/2006/relationships/image" Target="../media/image19200.png"/><Relationship Id="rId11" Type="http://schemas.openxmlformats.org/officeDocument/2006/relationships/image" Target="../media/image200.png"/><Relationship Id="rId24" Type="http://schemas.openxmlformats.org/officeDocument/2006/relationships/image" Target="../media/image2510.png"/><Relationship Id="rId5" Type="http://schemas.openxmlformats.org/officeDocument/2006/relationships/image" Target="../media/image180.png"/><Relationship Id="rId15" Type="http://schemas.openxmlformats.org/officeDocument/2006/relationships/image" Target="../media/image2210.png"/><Relationship Id="rId23" Type="http://schemas.openxmlformats.org/officeDocument/2006/relationships/image" Target="../media/image240.png"/><Relationship Id="rId10" Type="http://schemas.openxmlformats.org/officeDocument/2006/relationships/slide" Target="slide1010.xml"/><Relationship Id="rId19" Type="http://schemas.openxmlformats.org/officeDocument/2006/relationships/slide" Target="slide1380.xml"/><Relationship Id="rId4" Type="http://schemas.openxmlformats.org/officeDocument/2006/relationships/slide" Target="slide810.xml"/><Relationship Id="rId9" Type="http://schemas.openxmlformats.org/officeDocument/2006/relationships/image" Target="../media/image2010.png"/><Relationship Id="rId14" Type="http://schemas.openxmlformats.org/officeDocument/2006/relationships/image" Target="../media/image210.png"/><Relationship Id="rId22" Type="http://schemas.openxmlformats.org/officeDocument/2006/relationships/slide" Target="slide1400.xml"/></Relationships>
</file>

<file path=ppt/slides/_rels/slide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slide" Target="slide1110.xml"/><Relationship Id="rId18" Type="http://schemas.openxmlformats.org/officeDocument/2006/relationships/image" Target="../media/image28.png"/><Relationship Id="rId26" Type="http://schemas.openxmlformats.org/officeDocument/2006/relationships/image" Target="../media/image250.png"/><Relationship Id="rId3" Type="http://schemas.openxmlformats.org/officeDocument/2006/relationships/image" Target="../media/image23.png"/><Relationship Id="rId21" Type="http://schemas.openxmlformats.org/officeDocument/2006/relationships/image" Target="../media/image29.png"/><Relationship Id="rId7" Type="http://schemas.openxmlformats.org/officeDocument/2006/relationships/slide" Target="slide910.xml"/><Relationship Id="rId12" Type="http://schemas.openxmlformats.org/officeDocument/2006/relationships/image" Target="../media/image26.png"/><Relationship Id="rId17" Type="http://schemas.openxmlformats.org/officeDocument/2006/relationships/image" Target="../media/image220.png"/><Relationship Id="rId25" Type="http://schemas.openxmlformats.org/officeDocument/2006/relationships/slide" Target="slide1500.xml"/><Relationship Id="rId2" Type="http://schemas.openxmlformats.org/officeDocument/2006/relationships/notesSlide" Target="../notesSlides/notesSlide8.xml"/><Relationship Id="rId16" Type="http://schemas.openxmlformats.org/officeDocument/2006/relationships/slide" Target="slide1210.xml"/><Relationship Id="rId20"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00.png"/><Relationship Id="rId24" Type="http://schemas.openxmlformats.org/officeDocument/2006/relationships/image" Target="../media/image30.png"/><Relationship Id="rId5" Type="http://schemas.openxmlformats.org/officeDocument/2006/relationships/image" Target="../media/image180.png"/><Relationship Id="rId15" Type="http://schemas.openxmlformats.org/officeDocument/2006/relationships/image" Target="../media/image27.png"/><Relationship Id="rId23" Type="http://schemas.openxmlformats.org/officeDocument/2006/relationships/image" Target="../media/image240.png"/><Relationship Id="rId10" Type="http://schemas.openxmlformats.org/officeDocument/2006/relationships/slide" Target="slide1010.xml"/><Relationship Id="rId19" Type="http://schemas.openxmlformats.org/officeDocument/2006/relationships/slide" Target="slide1380.xml"/><Relationship Id="rId4" Type="http://schemas.openxmlformats.org/officeDocument/2006/relationships/slide" Target="slide810.xml"/><Relationship Id="rId9" Type="http://schemas.openxmlformats.org/officeDocument/2006/relationships/image" Target="../media/image25.png"/><Relationship Id="rId14" Type="http://schemas.openxmlformats.org/officeDocument/2006/relationships/image" Target="../media/image210.png"/><Relationship Id="rId22" Type="http://schemas.openxmlformats.org/officeDocument/2006/relationships/slide" Target="slide1400.xml"/></Relationships>
</file>

<file path=ppt/slides/_rels/slide810.xml.rels><?xml version="1.0" encoding="UTF-8" standalone="yes"?>
<Relationships xmlns="http://schemas.openxmlformats.org/package/2006/relationships"><Relationship Id="rId3" Type="http://schemas.openxmlformats.org/officeDocument/2006/relationships/image" Target="../media/image1810.png"/><Relationship Id="rId2" Type="http://schemas.openxmlformats.org/officeDocument/2006/relationships/image" Target="../media/image180.jpeg"/><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910.xml.rels><?xml version="1.0" encoding="UTF-8" standalone="yes"?>
<Relationships xmlns="http://schemas.openxmlformats.org/package/2006/relationships"><Relationship Id="rId3" Type="http://schemas.openxmlformats.org/officeDocument/2006/relationships/image" Target="../media/image1830.png"/><Relationship Id="rId2" Type="http://schemas.openxmlformats.org/officeDocument/2006/relationships/image" Target="../media/image182.png"/><Relationship Id="rId1" Type="http://schemas.openxmlformats.org/officeDocument/2006/relationships/slideLayout" Target="../slideLayouts/slideLayout100.xml"/><Relationship Id="rId4" Type="http://schemas.openxmlformats.org/officeDocument/2006/relationships/image" Target="../media/image18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B340EC-81DB-47C1-9758-585AB73EF722}"/>
              </a:ext>
            </a:extLst>
          </p:cNvPr>
          <p:cNvSpPr>
            <a:spLocks noGrp="1"/>
          </p:cNvSpPr>
          <p:nvPr>
            <p:ph type="ctrTitle"/>
          </p:nvPr>
        </p:nvSpPr>
        <p:spPr/>
        <p:txBody>
          <a:bodyPr/>
          <a:lstStyle/>
          <a:p>
            <a:r>
              <a:rPr lang="sv-SE" dirty="0"/>
              <a:t>Digital Vision Kista </a:t>
            </a:r>
          </a:p>
        </p:txBody>
      </p:sp>
      <p:sp>
        <p:nvSpPr>
          <p:cNvPr id="3" name="Underrubrik 2">
            <a:extLst>
              <a:ext uri="{FF2B5EF4-FFF2-40B4-BE49-F238E27FC236}">
                <a16:creationId xmlns:a16="http://schemas.microsoft.com/office/drawing/2014/main" id="{36CDC1D5-57FA-42A0-950B-2FE62CAE80EC}"/>
              </a:ext>
            </a:extLst>
          </p:cNvPr>
          <p:cNvSpPr>
            <a:spLocks noGrp="1"/>
          </p:cNvSpPr>
          <p:nvPr>
            <p:ph type="subTitle" idx="1"/>
          </p:nvPr>
        </p:nvSpPr>
        <p:spPr/>
        <p:txBody>
          <a:bodyPr/>
          <a:lstStyle/>
          <a:p>
            <a:r>
              <a:rPr lang="sv-SE" dirty="0"/>
              <a:t>Stockholms väg till en digital tvilling</a:t>
            </a:r>
          </a:p>
          <a:p>
            <a:r>
              <a:rPr lang="sv-SE" dirty="0"/>
              <a:t>(2023-2025)</a:t>
            </a:r>
          </a:p>
        </p:txBody>
      </p:sp>
    </p:spTree>
    <p:extLst>
      <p:ext uri="{BB962C8B-B14F-4D97-AF65-F5344CB8AC3E}">
        <p14:creationId xmlns:p14="http://schemas.microsoft.com/office/powerpoint/2010/main" val="351109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9D5DB-0CDC-3725-1E6C-1BD31328BB31}"/>
              </a:ext>
            </a:extLst>
          </p:cNvPr>
          <p:cNvSpPr>
            <a:spLocks noGrp="1"/>
          </p:cNvSpPr>
          <p:nvPr>
            <p:ph type="title"/>
          </p:nvPr>
        </p:nvSpPr>
        <p:spPr/>
        <p:txBody>
          <a:bodyPr>
            <a:normAutofit/>
          </a:bodyPr>
          <a:lstStyle/>
          <a:p>
            <a:r>
              <a:rPr lang="en-US"/>
              <a:t>Benefits of using AI and IoT for Parking Management</a:t>
            </a:r>
            <a:endParaRPr lang="en-SE"/>
          </a:p>
        </p:txBody>
      </p:sp>
      <p:sp>
        <p:nvSpPr>
          <p:cNvPr id="3" name="Content Placeholder 2">
            <a:extLst>
              <a:ext uri="{FF2B5EF4-FFF2-40B4-BE49-F238E27FC236}">
                <a16:creationId xmlns:a16="http://schemas.microsoft.com/office/drawing/2014/main" id="{7D3093B5-490A-31D4-CE5D-BAE2D5349055}"/>
              </a:ext>
            </a:extLst>
          </p:cNvPr>
          <p:cNvSpPr>
            <a:spLocks noGrp="1"/>
          </p:cNvSpPr>
          <p:nvPr>
            <p:ph idx="1"/>
          </p:nvPr>
        </p:nvSpPr>
        <p:spPr>
          <a:xfrm>
            <a:off x="611647" y="1803400"/>
            <a:ext cx="9611853" cy="3981450"/>
          </a:xfrm>
        </p:spPr>
        <p:txBody>
          <a:bodyPr>
            <a:noAutofit/>
          </a:bodyPr>
          <a:lstStyle/>
          <a:p>
            <a:r>
              <a:rPr lang="en-US" sz="2000"/>
              <a:t>Real-time visibility &amp; automation for municipalities, airports, campuses, and operators</a:t>
            </a:r>
          </a:p>
          <a:p>
            <a:r>
              <a:rPr lang="en-US" sz="2000"/>
              <a:t>Municipalities: Monitor loading zones, bike lanes, and short-term parking activity</a:t>
            </a:r>
          </a:p>
          <a:p>
            <a:r>
              <a:rPr lang="en-US" sz="2000"/>
              <a:t>Operators: Automate compliance checks and payment processes</a:t>
            </a:r>
          </a:p>
          <a:p>
            <a:r>
              <a:rPr lang="en-US" sz="2000"/>
              <a:t>Safety &amp; enforcement: Evidence-based data supports insurance claims</a:t>
            </a:r>
          </a:p>
          <a:p>
            <a:r>
              <a:rPr lang="en-US" sz="2000"/>
              <a:t>IoT sensors: Provide accurate, real-time occupancy data</a:t>
            </a:r>
          </a:p>
          <a:p>
            <a:r>
              <a:rPr lang="en-US" sz="2000"/>
              <a:t>Urban planners &amp; administrators: Reduce congestion, improve air quality, and support sustainable city living</a:t>
            </a:r>
          </a:p>
          <a:p>
            <a:r>
              <a:rPr lang="en-US" sz="2000"/>
              <a:t>Integrated networks: Connect parking data with mobility, enforcement, and planning platforms</a:t>
            </a:r>
          </a:p>
          <a:p>
            <a:r>
              <a:rPr lang="en-US" sz="2000"/>
              <a:t>City-wide impact: Enable strategies for congestion reduction and optimized resource use</a:t>
            </a:r>
            <a:endParaRPr lang="en-SE" sz="2000"/>
          </a:p>
        </p:txBody>
      </p:sp>
    </p:spTree>
    <p:extLst>
      <p:ext uri="{BB962C8B-B14F-4D97-AF65-F5344CB8AC3E}">
        <p14:creationId xmlns:p14="http://schemas.microsoft.com/office/powerpoint/2010/main" val="646826497"/>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creenshot of a video&#10;&#10;AI-generated content may be incorrect.">
            <a:extLst>
              <a:ext uri="{FF2B5EF4-FFF2-40B4-BE49-F238E27FC236}">
                <a16:creationId xmlns:a16="http://schemas.microsoft.com/office/drawing/2014/main" id="{E11FE458-106C-5EB4-EF07-C7945AF6A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82" y="312421"/>
            <a:ext cx="6520322" cy="4040442"/>
          </a:xfrm>
          <a:prstGeom prst="rect">
            <a:avLst/>
          </a:prstGeom>
        </p:spPr>
      </p:pic>
      <p:pic>
        <p:nvPicPr>
          <p:cNvPr id="7" name="Picture 6" descr="A screenshot of a video&#10;&#10;AI-generated content may be incorrect.">
            <a:extLst>
              <a:ext uri="{FF2B5EF4-FFF2-40B4-BE49-F238E27FC236}">
                <a16:creationId xmlns:a16="http://schemas.microsoft.com/office/drawing/2014/main" id="{12342750-89BF-426E-F47F-CE4253F7E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218" y="2892930"/>
            <a:ext cx="7620000" cy="3784600"/>
          </a:xfrm>
          <a:prstGeom prst="rect">
            <a:avLst/>
          </a:prstGeom>
        </p:spPr>
      </p:pic>
    </p:spTree>
    <p:extLst>
      <p:ext uri="{BB962C8B-B14F-4D97-AF65-F5344CB8AC3E}">
        <p14:creationId xmlns:p14="http://schemas.microsoft.com/office/powerpoint/2010/main" val="3995440342"/>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olar panel on the roof of a building&#10;&#10;AI-generated content may be incorrect.">
            <a:extLst>
              <a:ext uri="{FF2B5EF4-FFF2-40B4-BE49-F238E27FC236}">
                <a16:creationId xmlns:a16="http://schemas.microsoft.com/office/drawing/2014/main" id="{390AF8B6-21E7-FC13-5543-ABD02B4BB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 y="556260"/>
            <a:ext cx="3250321" cy="4335500"/>
          </a:xfrm>
          <a:prstGeom prst="rect">
            <a:avLst/>
          </a:prstGeom>
        </p:spPr>
      </p:pic>
      <p:pic>
        <p:nvPicPr>
          <p:cNvPr id="9" name="Picture 8" descr="A box with tools next to it&#10;&#10;AI-generated content may be incorrect.">
            <a:extLst>
              <a:ext uri="{FF2B5EF4-FFF2-40B4-BE49-F238E27FC236}">
                <a16:creationId xmlns:a16="http://schemas.microsoft.com/office/drawing/2014/main" id="{B36FBBD7-42A4-5F93-1405-FBCC3C1B5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7943" y="640998"/>
            <a:ext cx="4335501" cy="3251625"/>
          </a:xfrm>
          <a:prstGeom prst="rect">
            <a:avLst/>
          </a:prstGeom>
        </p:spPr>
      </p:pic>
      <p:pic>
        <p:nvPicPr>
          <p:cNvPr id="2" name="Picture 1" descr="A view of a parking lot and a parking lot&#10;&#10;AI-generated content may be incorrect.">
            <a:extLst>
              <a:ext uri="{FF2B5EF4-FFF2-40B4-BE49-F238E27FC236}">
                <a16:creationId xmlns:a16="http://schemas.microsoft.com/office/drawing/2014/main" id="{BFA7CBD6-DCA9-F277-08B2-FE9B89F0D4A7}"/>
              </a:ext>
            </a:extLst>
          </p:cNvPr>
          <p:cNvPicPr>
            <a:picLocks noChangeAspect="1"/>
          </p:cNvPicPr>
          <p:nvPr/>
        </p:nvPicPr>
        <p:blipFill>
          <a:blip r:embed="rId5">
            <a:extLst>
              <a:ext uri="{28A0092B-C50C-407E-A947-70E740481C1C}">
                <a14:useLocalDpi xmlns:a14="http://schemas.microsoft.com/office/drawing/2010/main" val="0"/>
              </a:ext>
            </a:extLst>
          </a:blip>
          <a:srcRect t="25654"/>
          <a:stretch>
            <a:fillRect/>
          </a:stretch>
        </p:blipFill>
        <p:spPr>
          <a:xfrm>
            <a:off x="5676121" y="3009900"/>
            <a:ext cx="6306447" cy="3516431"/>
          </a:xfrm>
          <a:prstGeom prst="rect">
            <a:avLst/>
          </a:prstGeom>
        </p:spPr>
      </p:pic>
    </p:spTree>
    <p:extLst>
      <p:ext uri="{BB962C8B-B14F-4D97-AF65-F5344CB8AC3E}">
        <p14:creationId xmlns:p14="http://schemas.microsoft.com/office/powerpoint/2010/main" val="2730270753"/>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creenshot of a parking lot&#10;&#10;AI-generated content may be incorrect.">
            <a:extLst>
              <a:ext uri="{FF2B5EF4-FFF2-40B4-BE49-F238E27FC236}">
                <a16:creationId xmlns:a16="http://schemas.microsoft.com/office/drawing/2014/main" id="{3A8A33C7-DF2C-4A8D-04E0-D0B37641D28A}"/>
              </a:ext>
            </a:extLst>
          </p:cNvPr>
          <p:cNvPicPr>
            <a:picLocks noChangeAspect="1"/>
          </p:cNvPicPr>
          <p:nvPr/>
        </p:nvPicPr>
        <p:blipFill>
          <a:blip r:embed="rId2">
            <a:extLst>
              <a:ext uri="{28A0092B-C50C-407E-A947-70E740481C1C}">
                <a14:useLocalDpi xmlns:a14="http://schemas.microsoft.com/office/drawing/2010/main" val="0"/>
              </a:ext>
            </a:extLst>
          </a:blip>
          <a:srcRect r="1895" b="7638"/>
          <a:stretch>
            <a:fillRect/>
          </a:stretch>
        </p:blipFill>
        <p:spPr>
          <a:xfrm>
            <a:off x="160512" y="-9680"/>
            <a:ext cx="4070124" cy="3261360"/>
          </a:xfrm>
          <a:prstGeom prst="rect">
            <a:avLst/>
          </a:prstGeom>
        </p:spPr>
      </p:pic>
      <p:pic>
        <p:nvPicPr>
          <p:cNvPr id="7" name="Picture 6" descr="A screenshot of a video&#10;&#10;AI-generated content may be incorrect.">
            <a:extLst>
              <a:ext uri="{FF2B5EF4-FFF2-40B4-BE49-F238E27FC236}">
                <a16:creationId xmlns:a16="http://schemas.microsoft.com/office/drawing/2014/main" id="{E4A501A1-9D87-2B81-1CC2-E2612EB69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89" y="0"/>
            <a:ext cx="7537670" cy="3244060"/>
          </a:xfrm>
          <a:prstGeom prst="rect">
            <a:avLst/>
          </a:prstGeom>
        </p:spPr>
      </p:pic>
      <p:pic>
        <p:nvPicPr>
          <p:cNvPr id="9" name="Picture 8">
            <a:extLst>
              <a:ext uri="{FF2B5EF4-FFF2-40B4-BE49-F238E27FC236}">
                <a16:creationId xmlns:a16="http://schemas.microsoft.com/office/drawing/2014/main" id="{C1C9B2B6-9A28-ED06-E6D8-9F1B229B6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38" y="3338132"/>
            <a:ext cx="10336124" cy="3519868"/>
          </a:xfrm>
          <a:prstGeom prst="rect">
            <a:avLst/>
          </a:prstGeom>
        </p:spPr>
      </p:pic>
    </p:spTree>
    <p:extLst>
      <p:ext uri="{BB962C8B-B14F-4D97-AF65-F5344CB8AC3E}">
        <p14:creationId xmlns:p14="http://schemas.microsoft.com/office/powerpoint/2010/main" val="4103987174"/>
      </p:ext>
    </p:extLst>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video&#10;&#10;AI-generated content may be incorrect.">
            <a:hlinkClick r:id="rId2" action="ppaction://hlinksldjump"/>
            <a:extLst>
              <a:ext uri="{FF2B5EF4-FFF2-40B4-BE49-F238E27FC236}">
                <a16:creationId xmlns:a16="http://schemas.microsoft.com/office/drawing/2014/main" id="{7421BB5D-A686-C441-4484-B51B0CF74F84}"/>
              </a:ext>
            </a:extLst>
          </p:cNvPr>
          <p:cNvPicPr>
            <a:picLocks noChangeAspect="1"/>
          </p:cNvPicPr>
          <p:nvPr/>
        </p:nvPicPr>
        <p:blipFill>
          <a:blip r:embed="rId3">
            <a:extLst>
              <a:ext uri="{28A0092B-C50C-407E-A947-70E740481C1C}">
                <a14:useLocalDpi xmlns:a14="http://schemas.microsoft.com/office/drawing/2010/main" val="0"/>
              </a:ext>
            </a:extLst>
          </a:blip>
          <a:srcRect r="700" b="18859"/>
          <a:stretch>
            <a:fillRect/>
          </a:stretch>
        </p:blipFill>
        <p:spPr>
          <a:xfrm>
            <a:off x="-1" y="0"/>
            <a:ext cx="7885849" cy="3200400"/>
          </a:xfrm>
          <a:prstGeom prst="rect">
            <a:avLst/>
          </a:prstGeom>
        </p:spPr>
      </p:pic>
      <p:pic>
        <p:nvPicPr>
          <p:cNvPr id="5" name="Picture 4" descr="A screenshot of a video surveillance system&#10;&#10;AI-generated content may be incorrect.">
            <a:extLst>
              <a:ext uri="{FF2B5EF4-FFF2-40B4-BE49-F238E27FC236}">
                <a16:creationId xmlns:a16="http://schemas.microsoft.com/office/drawing/2014/main" id="{911964C1-8598-36DB-8DBC-7761B1B0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976" y="3200400"/>
            <a:ext cx="7620000" cy="3657600"/>
          </a:xfrm>
          <a:prstGeom prst="rect">
            <a:avLst/>
          </a:prstGeom>
        </p:spPr>
      </p:pic>
    </p:spTree>
    <p:extLst>
      <p:ext uri="{BB962C8B-B14F-4D97-AF65-F5344CB8AC3E}">
        <p14:creationId xmlns:p14="http://schemas.microsoft.com/office/powerpoint/2010/main" val="530502184"/>
      </p:ext>
    </p:extLst>
  </p:cSld>
  <p:clrMapOvr>
    <a:masterClrMapping/>
  </p:clrMapOvr>
</p:sld>
</file>

<file path=ppt/slides/slide14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parking lot&#10;&#10;AI-generated content may be incorrect.">
            <a:extLst>
              <a:ext uri="{FF2B5EF4-FFF2-40B4-BE49-F238E27FC236}">
                <a16:creationId xmlns:a16="http://schemas.microsoft.com/office/drawing/2014/main" id="{F358DB2D-E83F-4C7E-9ED8-0F46D6C9D337}"/>
              </a:ext>
            </a:extLst>
          </p:cNvPr>
          <p:cNvPicPr>
            <a:picLocks noChangeAspect="1"/>
          </p:cNvPicPr>
          <p:nvPr/>
        </p:nvPicPr>
        <p:blipFill>
          <a:blip r:embed="rId3">
            <a:extLst>
              <a:ext uri="{28A0092B-C50C-407E-A947-70E740481C1C}">
                <a14:useLocalDpi xmlns:a14="http://schemas.microsoft.com/office/drawing/2010/main" val="0"/>
              </a:ext>
            </a:extLst>
          </a:blip>
          <a:srcRect l="490" t="786"/>
          <a:stretch>
            <a:fillRect/>
          </a:stretch>
        </p:blipFill>
        <p:spPr>
          <a:xfrm>
            <a:off x="46982" y="514029"/>
            <a:ext cx="12098036" cy="5829942"/>
          </a:xfrm>
          <a:prstGeom prst="rect">
            <a:avLst/>
          </a:prstGeom>
          <a:ln>
            <a:solidFill>
              <a:schemeClr val="accent1"/>
            </a:solidFill>
          </a:ln>
        </p:spPr>
      </p:pic>
    </p:spTree>
    <p:extLst>
      <p:ext uri="{BB962C8B-B14F-4D97-AF65-F5344CB8AC3E}">
        <p14:creationId xmlns:p14="http://schemas.microsoft.com/office/powerpoint/2010/main" val="2487432551"/>
      </p:ext>
    </p:extLst>
  </p:cSld>
  <p:clrMapOvr>
    <a:masterClrMapping/>
  </p:clrMapOvr>
</p:sld>
</file>

<file path=ppt/slides/slide15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arking lot with cars&#10;&#10;AI-generated content may be incorrect.">
            <a:extLst>
              <a:ext uri="{FF2B5EF4-FFF2-40B4-BE49-F238E27FC236}">
                <a16:creationId xmlns:a16="http://schemas.microsoft.com/office/drawing/2014/main" id="{EABE0E64-D064-8911-C4C7-B94DAC019181}"/>
              </a:ext>
            </a:extLst>
          </p:cNvPr>
          <p:cNvPicPr>
            <a:picLocks noChangeAspect="1"/>
          </p:cNvPicPr>
          <p:nvPr/>
        </p:nvPicPr>
        <p:blipFill>
          <a:blip r:embed="rId2">
            <a:extLst>
              <a:ext uri="{28A0092B-C50C-407E-A947-70E740481C1C}">
                <a14:useLocalDpi xmlns:a14="http://schemas.microsoft.com/office/drawing/2010/main" val="0"/>
              </a:ext>
            </a:extLst>
          </a:blip>
          <a:srcRect r="1759" b="2132"/>
          <a:stretch>
            <a:fillRect/>
          </a:stretch>
        </p:blipFill>
        <p:spPr>
          <a:xfrm>
            <a:off x="67036" y="0"/>
            <a:ext cx="6164632" cy="3469800"/>
          </a:xfrm>
          <a:prstGeom prst="rect">
            <a:avLst/>
          </a:prstGeom>
        </p:spPr>
      </p:pic>
      <p:pic>
        <p:nvPicPr>
          <p:cNvPr id="5" name="Picture 4" descr="A view from a window of a parking lot with cars&#10;&#10;AI-generated content may be incorrect.">
            <a:extLst>
              <a:ext uri="{FF2B5EF4-FFF2-40B4-BE49-F238E27FC236}">
                <a16:creationId xmlns:a16="http://schemas.microsoft.com/office/drawing/2014/main" id="{5526E16A-79D0-4566-165D-4DE4106E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216" y="3337560"/>
            <a:ext cx="6112784" cy="3451300"/>
          </a:xfrm>
          <a:prstGeom prst="rect">
            <a:avLst/>
          </a:prstGeom>
        </p:spPr>
      </p:pic>
    </p:spTree>
    <p:extLst>
      <p:ext uri="{BB962C8B-B14F-4D97-AF65-F5344CB8AC3E}">
        <p14:creationId xmlns:p14="http://schemas.microsoft.com/office/powerpoint/2010/main" val="380941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ACFBE1-00DA-4A6A-9F6B-796D79259B9A}"/>
              </a:ext>
            </a:extLst>
          </p:cNvPr>
          <p:cNvSpPr>
            <a:spLocks noGrp="1"/>
          </p:cNvSpPr>
          <p:nvPr>
            <p:ph type="title"/>
          </p:nvPr>
        </p:nvSpPr>
        <p:spPr/>
        <p:txBody>
          <a:bodyPr/>
          <a:lstStyle/>
          <a:p>
            <a:r>
              <a:rPr lang="sv-SE" dirty="0"/>
              <a:t>Talare</a:t>
            </a:r>
          </a:p>
        </p:txBody>
      </p:sp>
      <p:sp>
        <p:nvSpPr>
          <p:cNvPr id="5" name="Ellips 4">
            <a:extLst>
              <a:ext uri="{FF2B5EF4-FFF2-40B4-BE49-F238E27FC236}">
                <a16:creationId xmlns:a16="http://schemas.microsoft.com/office/drawing/2014/main" id="{7A10EFA3-C1C4-42AA-8DAB-E042F49C35AB}"/>
              </a:ext>
            </a:extLst>
          </p:cNvPr>
          <p:cNvSpPr/>
          <p:nvPr/>
        </p:nvSpPr>
        <p:spPr>
          <a:xfrm>
            <a:off x="829559" y="2068486"/>
            <a:ext cx="1687398" cy="1687398"/>
          </a:xfrm>
          <a:prstGeom prst="ellipse">
            <a:avLst/>
          </a:prstGeom>
          <a:solidFill>
            <a:schemeClr val="accent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Google Shape;236;p1">
            <a:extLst>
              <a:ext uri="{FF2B5EF4-FFF2-40B4-BE49-F238E27FC236}">
                <a16:creationId xmlns:a16="http://schemas.microsoft.com/office/drawing/2014/main" id="{F30FF44C-426A-4B4C-A69E-C4704518798C}"/>
              </a:ext>
            </a:extLst>
          </p:cNvPr>
          <p:cNvPicPr preferRelativeResize="0"/>
          <p:nvPr/>
        </p:nvPicPr>
        <p:blipFill rotWithShape="1">
          <a:blip r:embed="rId3">
            <a:alphaModFix/>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991670" y="2730987"/>
            <a:ext cx="1431020" cy="304092"/>
          </a:xfrm>
          <a:prstGeom prst="rect">
            <a:avLst/>
          </a:prstGeom>
          <a:noFill/>
          <a:ln>
            <a:noFill/>
          </a:ln>
        </p:spPr>
      </p:pic>
      <p:sp>
        <p:nvSpPr>
          <p:cNvPr id="7" name="Ellips 6">
            <a:extLst>
              <a:ext uri="{FF2B5EF4-FFF2-40B4-BE49-F238E27FC236}">
                <a16:creationId xmlns:a16="http://schemas.microsoft.com/office/drawing/2014/main" id="{56C8153F-D556-4E63-B467-50ECD1A9510A}"/>
              </a:ext>
            </a:extLst>
          </p:cNvPr>
          <p:cNvSpPr/>
          <p:nvPr/>
        </p:nvSpPr>
        <p:spPr>
          <a:xfrm>
            <a:off x="2905027" y="2068486"/>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Google Shape;238;p1" descr="Kista Science City logo">
            <a:extLst>
              <a:ext uri="{FF2B5EF4-FFF2-40B4-BE49-F238E27FC236}">
                <a16:creationId xmlns:a16="http://schemas.microsoft.com/office/drawing/2014/main" id="{EEA563C8-3F02-4ED7-A967-246E13FE6562}"/>
              </a:ext>
            </a:extLst>
          </p:cNvPr>
          <p:cNvPicPr preferRelativeResize="0"/>
          <p:nvPr/>
        </p:nvPicPr>
        <p:blipFill rotWithShape="1">
          <a:blip r:embed="rId5">
            <a:alphaModFix/>
            <a:biLevel thresh="25000"/>
            <a:extLst>
              <a:ext uri="{BEBA8EAE-BF5A-486C-A8C5-ECC9F3942E4B}">
                <a14:imgProps xmlns:a14="http://schemas.microsoft.com/office/drawing/2010/main">
                  <a14:imgLayer r:embed="rId6">
                    <a14:imgEffect>
                      <a14:artisticPhotocopy/>
                    </a14:imgEffect>
                  </a14:imgLayer>
                </a14:imgProps>
              </a:ext>
            </a:extLst>
          </a:blip>
          <a:srcRect/>
          <a:stretch/>
        </p:blipFill>
        <p:spPr>
          <a:xfrm>
            <a:off x="6433447" y="4668758"/>
            <a:ext cx="1131907" cy="440570"/>
          </a:xfrm>
          <a:prstGeom prst="rect">
            <a:avLst/>
          </a:prstGeom>
          <a:noFill/>
          <a:ln>
            <a:noFill/>
          </a:ln>
        </p:spPr>
      </p:pic>
      <p:pic>
        <p:nvPicPr>
          <p:cNvPr id="15" name="Bildobjekt 14">
            <a:extLst>
              <a:ext uri="{FF2B5EF4-FFF2-40B4-BE49-F238E27FC236}">
                <a16:creationId xmlns:a16="http://schemas.microsoft.com/office/drawing/2014/main" id="{98A358E2-D5B8-4ED7-830B-B9C7664813AC}"/>
              </a:ext>
            </a:extLst>
          </p:cNvPr>
          <p:cNvPicPr>
            <a:picLocks noChangeAspect="1"/>
          </p:cNvPicPr>
          <p:nvPr/>
        </p:nvPicPr>
        <p:blipFill>
          <a:blip r:embed="rId7"/>
          <a:stretch>
            <a:fillRect/>
          </a:stretch>
        </p:blipFill>
        <p:spPr>
          <a:xfrm>
            <a:off x="1884488" y="4547044"/>
            <a:ext cx="1531037" cy="646290"/>
          </a:xfrm>
          <a:prstGeom prst="rect">
            <a:avLst/>
          </a:prstGeom>
        </p:spPr>
      </p:pic>
      <p:pic>
        <p:nvPicPr>
          <p:cNvPr id="16" name="Google Shape;237;p1" descr="RISE_RTO">
            <a:extLst>
              <a:ext uri="{FF2B5EF4-FFF2-40B4-BE49-F238E27FC236}">
                <a16:creationId xmlns:a16="http://schemas.microsoft.com/office/drawing/2014/main" id="{041AF12E-E041-46D1-A184-A3FE15473057}"/>
              </a:ext>
            </a:extLst>
          </p:cNvPr>
          <p:cNvPicPr preferRelativeResize="0"/>
          <p:nvPr/>
        </p:nvPicPr>
        <p:blipFill rotWithShape="1">
          <a:blip r:embed="rId8">
            <a:alphaModFix/>
            <a:lum bright="70000" contrast="-70000"/>
            <a:extLst>
              <a:ext uri="{BEBA8EAE-BF5A-486C-A8C5-ECC9F3942E4B}">
                <a14:imgProps xmlns:a14="http://schemas.microsoft.com/office/drawing/2010/main">
                  <a14:imgLayer r:embed="rId9">
                    <a14:imgEffect>
                      <a14:artisticPhotocopy/>
                    </a14:imgEffect>
                  </a14:imgLayer>
                </a14:imgProps>
              </a:ext>
            </a:extLst>
          </a:blip>
          <a:srcRect/>
          <a:stretch/>
        </p:blipFill>
        <p:spPr>
          <a:xfrm>
            <a:off x="3129681" y="2639506"/>
            <a:ext cx="1294416" cy="556597"/>
          </a:xfrm>
          <a:prstGeom prst="rect">
            <a:avLst/>
          </a:prstGeom>
          <a:noFill/>
          <a:ln>
            <a:noFill/>
          </a:ln>
        </p:spPr>
      </p:pic>
      <p:sp>
        <p:nvSpPr>
          <p:cNvPr id="3" name="Rektangel 2">
            <a:extLst>
              <a:ext uri="{FF2B5EF4-FFF2-40B4-BE49-F238E27FC236}">
                <a16:creationId xmlns:a16="http://schemas.microsoft.com/office/drawing/2014/main" id="{6AF858FE-491A-40E1-B7AC-D9A13EDF90C1}"/>
              </a:ext>
            </a:extLst>
          </p:cNvPr>
          <p:cNvSpPr/>
          <p:nvPr/>
        </p:nvSpPr>
        <p:spPr>
          <a:xfrm>
            <a:off x="2829235" y="2018284"/>
            <a:ext cx="1883995" cy="186321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F8AF7E55-5A44-4A2D-B349-9E92727FA9B9}"/>
              </a:ext>
            </a:extLst>
          </p:cNvPr>
          <p:cNvSpPr/>
          <p:nvPr/>
        </p:nvSpPr>
        <p:spPr>
          <a:xfrm>
            <a:off x="2937893" y="2099247"/>
            <a:ext cx="1606900" cy="1606900"/>
          </a:xfrm>
          <a:prstGeom prst="ellipse">
            <a:avLst/>
          </a:prstGeom>
          <a:blipFill>
            <a:blip r:embed="rId10"/>
            <a:stretch>
              <a:fillRect/>
            </a:stretch>
          </a:bli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2E911FDE-7554-4173-BD9E-001216B13AE8}"/>
              </a:ext>
            </a:extLst>
          </p:cNvPr>
          <p:cNvSpPr txBox="1"/>
          <p:nvPr/>
        </p:nvSpPr>
        <p:spPr>
          <a:xfrm>
            <a:off x="4905018" y="2467534"/>
            <a:ext cx="4674678" cy="830997"/>
          </a:xfrm>
          <a:prstGeom prst="rect">
            <a:avLst/>
          </a:prstGeom>
          <a:noFill/>
        </p:spPr>
        <p:txBody>
          <a:bodyPr wrap="none" rtlCol="0">
            <a:spAutoFit/>
          </a:bodyPr>
          <a:lstStyle/>
          <a:p>
            <a:r>
              <a:rPr lang="sv-SE" sz="2400" b="1" dirty="0"/>
              <a:t>Selvi Senthamiz </a:t>
            </a:r>
            <a:br>
              <a:rPr lang="sv-SE" sz="2400" dirty="0"/>
            </a:br>
            <a:r>
              <a:rPr lang="sv-SE" sz="2400" dirty="0"/>
              <a:t>senthamiz.selvi.a@ericsson.com</a:t>
            </a:r>
          </a:p>
        </p:txBody>
      </p:sp>
      <p:sp>
        <p:nvSpPr>
          <p:cNvPr id="12" name="Ellips 11">
            <a:extLst>
              <a:ext uri="{FF2B5EF4-FFF2-40B4-BE49-F238E27FC236}">
                <a16:creationId xmlns:a16="http://schemas.microsoft.com/office/drawing/2014/main" id="{62BB3514-8698-4927-A859-090350E5F44C}"/>
              </a:ext>
            </a:extLst>
          </p:cNvPr>
          <p:cNvSpPr/>
          <p:nvPr/>
        </p:nvSpPr>
        <p:spPr>
          <a:xfrm>
            <a:off x="2938782" y="2105668"/>
            <a:ext cx="1606900" cy="1606900"/>
          </a:xfrm>
          <a:prstGeom prst="ellipse">
            <a:avLst/>
          </a:prstGeom>
          <a:blipFill>
            <a:blip r:embed="rId11"/>
            <a:stretch>
              <a:fillRect/>
            </a:stretch>
          </a:bli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26159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 28">
            <a:extLst>
              <a:ext uri="{FF2B5EF4-FFF2-40B4-BE49-F238E27FC236}">
                <a16:creationId xmlns:a16="http://schemas.microsoft.com/office/drawing/2014/main" id="{4B2F4590-2136-4455-BF88-AD6AB0CA15CA}"/>
              </a:ext>
            </a:extLst>
          </p:cNvPr>
          <p:cNvSpPr/>
          <p:nvPr/>
        </p:nvSpPr>
        <p:spPr>
          <a:xfrm>
            <a:off x="8749339" y="2093823"/>
            <a:ext cx="1687398" cy="1687398"/>
          </a:xfrm>
          <a:prstGeom prst="ellipse">
            <a:avLst/>
          </a:prstGeom>
          <a:solidFill>
            <a:schemeClr val="bg1"/>
          </a:solidFill>
          <a:ln w="38100">
            <a:solidFill>
              <a:schemeClr val="accent1"/>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DABA9CA-51D8-42E7-9DA7-F970DB25DA80}"/>
              </a:ext>
            </a:extLst>
          </p:cNvPr>
          <p:cNvSpPr>
            <a:spLocks noGrp="1"/>
          </p:cNvSpPr>
          <p:nvPr>
            <p:ph type="title"/>
          </p:nvPr>
        </p:nvSpPr>
        <p:spPr/>
        <p:txBody>
          <a:bodyPr/>
          <a:lstStyle/>
          <a:p>
            <a:r>
              <a:rPr lang="sv-SE" dirty="0"/>
              <a:t>Dagens resa</a:t>
            </a:r>
          </a:p>
        </p:txBody>
      </p:sp>
      <p:grpSp>
        <p:nvGrpSpPr>
          <p:cNvPr id="6" name="Grupp 5">
            <a:extLst>
              <a:ext uri="{FF2B5EF4-FFF2-40B4-BE49-F238E27FC236}">
                <a16:creationId xmlns:a16="http://schemas.microsoft.com/office/drawing/2014/main" id="{697FB826-8DDC-4BD8-B5EC-FB0330ED6646}"/>
              </a:ext>
            </a:extLst>
          </p:cNvPr>
          <p:cNvGrpSpPr/>
          <p:nvPr/>
        </p:nvGrpSpPr>
        <p:grpSpPr>
          <a:xfrm>
            <a:off x="4801496" y="2068485"/>
            <a:ext cx="1687398" cy="1687398"/>
            <a:chOff x="4801496" y="2068485"/>
            <a:chExt cx="1687398" cy="1687398"/>
          </a:xfrm>
          <a:scene3d>
            <a:camera prst="perspectiveFront"/>
            <a:lightRig rig="threePt" dir="t"/>
          </a:scene3d>
        </p:grpSpPr>
        <p:sp>
          <p:nvSpPr>
            <p:cNvPr id="43" name="Ellips 42">
              <a:extLst>
                <a:ext uri="{FF2B5EF4-FFF2-40B4-BE49-F238E27FC236}">
                  <a16:creationId xmlns:a16="http://schemas.microsoft.com/office/drawing/2014/main" id="{A24DEE06-C7FD-4001-9A45-E32440FF5FD7}"/>
                </a:ext>
              </a:extLst>
            </p:cNvPr>
            <p:cNvSpPr/>
            <p:nvPr/>
          </p:nvSpPr>
          <p:spPr>
            <a:xfrm>
              <a:off x="4801496"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textruta 89">
              <a:extLst>
                <a:ext uri="{FF2B5EF4-FFF2-40B4-BE49-F238E27FC236}">
                  <a16:creationId xmlns:a16="http://schemas.microsoft.com/office/drawing/2014/main" id="{EA14C4ED-FE84-4647-9689-9053C758BFF1}"/>
                </a:ext>
              </a:extLst>
            </p:cNvPr>
            <p:cNvSpPr txBox="1"/>
            <p:nvPr/>
          </p:nvSpPr>
          <p:spPr>
            <a:xfrm>
              <a:off x="5071209" y="2552802"/>
              <a:ext cx="1108823" cy="642090"/>
            </a:xfrm>
            <a:prstGeom prst="rect">
              <a:avLst/>
            </a:prstGeom>
            <a:noFill/>
          </p:spPr>
          <p:txBody>
            <a:bodyPr wrap="square" tIns="72000" rtlCol="0">
              <a:spAutoFit/>
            </a:bodyPr>
            <a:lstStyle/>
            <a:p>
              <a:pPr algn="ctr"/>
              <a:r>
                <a:rPr lang="sv-SE" sz="2400" b="1" dirty="0">
                  <a:solidFill>
                    <a:schemeClr val="bg1"/>
                  </a:solidFill>
                </a:rPr>
                <a:t>37</a:t>
              </a:r>
            </a:p>
            <a:p>
              <a:pPr algn="ctr"/>
              <a:r>
                <a:rPr lang="sv-SE" sz="1000" b="1" dirty="0">
                  <a:solidFill>
                    <a:schemeClr val="bg1"/>
                  </a:solidFill>
                </a:rPr>
                <a:t>användarfall</a:t>
              </a:r>
              <a:endParaRPr lang="sv-SE" sz="1200" b="1" dirty="0">
                <a:solidFill>
                  <a:schemeClr val="bg1"/>
                </a:solidFill>
              </a:endParaRPr>
            </a:p>
          </p:txBody>
        </p:sp>
      </p:grpSp>
      <p:grpSp>
        <p:nvGrpSpPr>
          <p:cNvPr id="8" name="Grupp 7">
            <a:extLst>
              <a:ext uri="{FF2B5EF4-FFF2-40B4-BE49-F238E27FC236}">
                <a16:creationId xmlns:a16="http://schemas.microsoft.com/office/drawing/2014/main" id="{D5779E82-9385-4C2A-BE02-720A932C4A51}"/>
              </a:ext>
            </a:extLst>
          </p:cNvPr>
          <p:cNvGrpSpPr/>
          <p:nvPr/>
        </p:nvGrpSpPr>
        <p:grpSpPr>
          <a:xfrm>
            <a:off x="6798895" y="2068485"/>
            <a:ext cx="1687398" cy="1687398"/>
            <a:chOff x="6798895" y="2068485"/>
            <a:chExt cx="1687398" cy="1687398"/>
          </a:xfrm>
          <a:scene3d>
            <a:camera prst="perspectiveFront"/>
            <a:lightRig rig="threePt" dir="t"/>
          </a:scene3d>
        </p:grpSpPr>
        <p:sp>
          <p:nvSpPr>
            <p:cNvPr id="48" name="Ellips 47">
              <a:extLst>
                <a:ext uri="{FF2B5EF4-FFF2-40B4-BE49-F238E27FC236}">
                  <a16:creationId xmlns:a16="http://schemas.microsoft.com/office/drawing/2014/main" id="{1856E27B-78AF-4E44-87E9-94CA0A93A307}"/>
                </a:ext>
              </a:extLst>
            </p:cNvPr>
            <p:cNvSpPr/>
            <p:nvPr/>
          </p:nvSpPr>
          <p:spPr>
            <a:xfrm>
              <a:off x="6798895"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textruta 91">
              <a:extLst>
                <a:ext uri="{FF2B5EF4-FFF2-40B4-BE49-F238E27FC236}">
                  <a16:creationId xmlns:a16="http://schemas.microsoft.com/office/drawing/2014/main" id="{6B453746-99E7-431C-8726-A0A4F98F38DB}"/>
                </a:ext>
              </a:extLst>
            </p:cNvPr>
            <p:cNvSpPr txBox="1"/>
            <p:nvPr/>
          </p:nvSpPr>
          <p:spPr>
            <a:xfrm>
              <a:off x="7020781" y="2552802"/>
              <a:ext cx="1243626" cy="646331"/>
            </a:xfrm>
            <a:prstGeom prst="rect">
              <a:avLst/>
            </a:prstGeom>
            <a:noFill/>
          </p:spPr>
          <p:txBody>
            <a:bodyPr wrap="square" rtlCol="0">
              <a:spAutoFit/>
            </a:bodyPr>
            <a:lstStyle/>
            <a:p>
              <a:pPr algn="ctr"/>
              <a:r>
                <a:rPr lang="sv-SE" sz="2400" b="1" dirty="0">
                  <a:solidFill>
                    <a:schemeClr val="bg1"/>
                  </a:solidFill>
                </a:rPr>
                <a:t>8</a:t>
              </a:r>
            </a:p>
            <a:p>
              <a:pPr algn="ctr"/>
              <a:r>
                <a:rPr lang="sv-SE" sz="1050" b="1" dirty="0" err="1">
                  <a:solidFill>
                    <a:schemeClr val="bg1"/>
                  </a:solidFill>
                </a:rPr>
                <a:t>mockups</a:t>
              </a:r>
              <a:endParaRPr lang="sv-SE" sz="1050" b="1" dirty="0">
                <a:solidFill>
                  <a:schemeClr val="bg1"/>
                </a:solidFill>
              </a:endParaRPr>
            </a:p>
          </p:txBody>
        </p:sp>
      </p:grpSp>
      <p:grpSp>
        <p:nvGrpSpPr>
          <p:cNvPr id="14" name="Grupp 13">
            <a:extLst>
              <a:ext uri="{FF2B5EF4-FFF2-40B4-BE49-F238E27FC236}">
                <a16:creationId xmlns:a16="http://schemas.microsoft.com/office/drawing/2014/main" id="{F1022217-7A44-4F3B-8E1A-745357B5F227}"/>
              </a:ext>
            </a:extLst>
          </p:cNvPr>
          <p:cNvGrpSpPr/>
          <p:nvPr/>
        </p:nvGrpSpPr>
        <p:grpSpPr>
          <a:xfrm>
            <a:off x="6858612" y="4166390"/>
            <a:ext cx="1687399" cy="1687398"/>
            <a:chOff x="6858612" y="4166390"/>
            <a:chExt cx="1687399" cy="1687398"/>
          </a:xfrm>
          <a:scene3d>
            <a:camera prst="perspectiveFront"/>
            <a:lightRig rig="threePt" dir="t"/>
          </a:scene3d>
        </p:grpSpPr>
        <p:sp>
          <p:nvSpPr>
            <p:cNvPr id="10" name="Ellips 9">
              <a:extLst>
                <a:ext uri="{FF2B5EF4-FFF2-40B4-BE49-F238E27FC236}">
                  <a16:creationId xmlns:a16="http://schemas.microsoft.com/office/drawing/2014/main" id="{CA069B5A-AAE3-41C5-A0AC-99A4E8719674}"/>
                </a:ext>
              </a:extLst>
            </p:cNvPr>
            <p:cNvSpPr/>
            <p:nvPr/>
          </p:nvSpPr>
          <p:spPr>
            <a:xfrm>
              <a:off x="6858612" y="4166390"/>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textruta 92">
              <a:extLst>
                <a:ext uri="{FF2B5EF4-FFF2-40B4-BE49-F238E27FC236}">
                  <a16:creationId xmlns:a16="http://schemas.microsoft.com/office/drawing/2014/main" id="{114DFDE3-8377-4935-99D2-3C85BBB2D6CD}"/>
                </a:ext>
              </a:extLst>
            </p:cNvPr>
            <p:cNvSpPr txBox="1"/>
            <p:nvPr/>
          </p:nvSpPr>
          <p:spPr>
            <a:xfrm>
              <a:off x="6858612" y="4625368"/>
              <a:ext cx="1687399" cy="769441"/>
            </a:xfrm>
            <a:prstGeom prst="rect">
              <a:avLst/>
            </a:prstGeom>
            <a:noFill/>
          </p:spPr>
          <p:txBody>
            <a:bodyPr wrap="square" rtlCol="0">
              <a:spAutoFit/>
            </a:bodyPr>
            <a:lstStyle/>
            <a:p>
              <a:pPr algn="ctr"/>
              <a:r>
                <a:rPr lang="sv-SE" sz="2400" b="1" dirty="0">
                  <a:solidFill>
                    <a:schemeClr val="bg1"/>
                  </a:solidFill>
                </a:rPr>
                <a:t>Färdplan</a:t>
              </a:r>
            </a:p>
            <a:p>
              <a:pPr algn="ctr"/>
              <a:r>
                <a:rPr lang="sv-SE" sz="1000" b="1" dirty="0">
                  <a:solidFill>
                    <a:schemeClr val="bg1"/>
                  </a:solidFill>
                </a:rPr>
                <a:t>för kommunala digitala tvillingar</a:t>
              </a:r>
            </a:p>
          </p:txBody>
        </p:sp>
      </p:grpSp>
      <p:grpSp>
        <p:nvGrpSpPr>
          <p:cNvPr id="4" name="Grupp 3">
            <a:extLst>
              <a:ext uri="{FF2B5EF4-FFF2-40B4-BE49-F238E27FC236}">
                <a16:creationId xmlns:a16="http://schemas.microsoft.com/office/drawing/2014/main" id="{BB80061E-BEF6-4BE9-8690-C69D739D60D6}"/>
              </a:ext>
            </a:extLst>
          </p:cNvPr>
          <p:cNvGrpSpPr/>
          <p:nvPr/>
        </p:nvGrpSpPr>
        <p:grpSpPr>
          <a:xfrm>
            <a:off x="829559" y="2068486"/>
            <a:ext cx="1694776" cy="1687398"/>
            <a:chOff x="829559" y="2068486"/>
            <a:chExt cx="1694776" cy="1687398"/>
          </a:xfrm>
          <a:scene3d>
            <a:camera prst="perspectiveFront"/>
            <a:lightRig rig="threePt" dir="t"/>
          </a:scene3d>
        </p:grpSpPr>
        <p:sp>
          <p:nvSpPr>
            <p:cNvPr id="3" name="Ellips 2">
              <a:extLst>
                <a:ext uri="{FF2B5EF4-FFF2-40B4-BE49-F238E27FC236}">
                  <a16:creationId xmlns:a16="http://schemas.microsoft.com/office/drawing/2014/main" id="{4FA184B1-CE5E-41AC-A518-1655F0526ADD}"/>
                </a:ext>
              </a:extLst>
            </p:cNvPr>
            <p:cNvSpPr/>
            <p:nvPr/>
          </p:nvSpPr>
          <p:spPr>
            <a:xfrm>
              <a:off x="829559" y="2068486"/>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4703C081-1671-403E-8933-677EF0769C86}"/>
                </a:ext>
              </a:extLst>
            </p:cNvPr>
            <p:cNvSpPr txBox="1"/>
            <p:nvPr/>
          </p:nvSpPr>
          <p:spPr>
            <a:xfrm>
              <a:off x="836936" y="2552802"/>
              <a:ext cx="1687399" cy="769441"/>
            </a:xfrm>
            <a:prstGeom prst="rect">
              <a:avLst/>
            </a:prstGeom>
            <a:noFill/>
          </p:spPr>
          <p:txBody>
            <a:bodyPr wrap="square" rtlCol="0">
              <a:spAutoFit/>
            </a:bodyPr>
            <a:lstStyle/>
            <a:p>
              <a:pPr algn="ctr"/>
              <a:r>
                <a:rPr lang="sv-SE" sz="2400" b="1" dirty="0">
                  <a:solidFill>
                    <a:schemeClr val="bg1"/>
                  </a:solidFill>
                </a:rPr>
                <a:t>Varför</a:t>
              </a:r>
            </a:p>
            <a:p>
              <a:pPr algn="ctr"/>
              <a:r>
                <a:rPr lang="sv-SE" sz="1000" b="1" dirty="0">
                  <a:solidFill>
                    <a:schemeClr val="bg1"/>
                  </a:solidFill>
                </a:rPr>
                <a:t>kommunala digitala tvillingar</a:t>
              </a:r>
            </a:p>
          </p:txBody>
        </p:sp>
      </p:grpSp>
      <p:grpSp>
        <p:nvGrpSpPr>
          <p:cNvPr id="5" name="Grupp 4">
            <a:extLst>
              <a:ext uri="{FF2B5EF4-FFF2-40B4-BE49-F238E27FC236}">
                <a16:creationId xmlns:a16="http://schemas.microsoft.com/office/drawing/2014/main" id="{172651E3-EC69-4FBF-AAD2-DAD655B27D4A}"/>
              </a:ext>
            </a:extLst>
          </p:cNvPr>
          <p:cNvGrpSpPr/>
          <p:nvPr/>
        </p:nvGrpSpPr>
        <p:grpSpPr>
          <a:xfrm>
            <a:off x="2598962" y="2068485"/>
            <a:ext cx="2102529" cy="1687398"/>
            <a:chOff x="2598962" y="2068485"/>
            <a:chExt cx="2102529" cy="1687398"/>
          </a:xfrm>
          <a:scene3d>
            <a:camera prst="perspectiveFront"/>
            <a:lightRig rig="threePt" dir="t"/>
          </a:scene3d>
        </p:grpSpPr>
        <p:sp>
          <p:nvSpPr>
            <p:cNvPr id="45" name="Ellips 44">
              <a:extLst>
                <a:ext uri="{FF2B5EF4-FFF2-40B4-BE49-F238E27FC236}">
                  <a16:creationId xmlns:a16="http://schemas.microsoft.com/office/drawing/2014/main" id="{7B810355-197C-4575-8A4C-87E52D41A396}"/>
                </a:ext>
              </a:extLst>
            </p:cNvPr>
            <p:cNvSpPr/>
            <p:nvPr/>
          </p:nvSpPr>
          <p:spPr>
            <a:xfrm>
              <a:off x="2804097"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textruta 46">
              <a:extLst>
                <a:ext uri="{FF2B5EF4-FFF2-40B4-BE49-F238E27FC236}">
                  <a16:creationId xmlns:a16="http://schemas.microsoft.com/office/drawing/2014/main" id="{4EBF7862-2A76-45FB-A99D-2A97D7A8D891}"/>
                </a:ext>
              </a:extLst>
            </p:cNvPr>
            <p:cNvSpPr txBox="1"/>
            <p:nvPr/>
          </p:nvSpPr>
          <p:spPr>
            <a:xfrm>
              <a:off x="2598962" y="2552802"/>
              <a:ext cx="2102529" cy="923330"/>
            </a:xfrm>
            <a:prstGeom prst="rect">
              <a:avLst/>
            </a:prstGeom>
            <a:noFill/>
          </p:spPr>
          <p:txBody>
            <a:bodyPr wrap="square">
              <a:spAutoFit/>
            </a:bodyPr>
            <a:lstStyle/>
            <a:p>
              <a:pPr algn="ctr"/>
              <a:r>
                <a:rPr lang="sv-SE" sz="2400" b="1" dirty="0">
                  <a:solidFill>
                    <a:schemeClr val="bg1"/>
                  </a:solidFill>
                </a:rPr>
                <a:t>Metod</a:t>
              </a:r>
              <a:endParaRPr lang="sv-SE" sz="1400" b="1" dirty="0">
                <a:solidFill>
                  <a:schemeClr val="bg1"/>
                </a:solidFill>
              </a:endParaRPr>
            </a:p>
            <a:p>
              <a:pPr algn="ctr"/>
              <a:r>
                <a:rPr lang="sv-SE" sz="1000" b="1" dirty="0">
                  <a:solidFill>
                    <a:schemeClr val="bg1"/>
                  </a:solidFill>
                </a:rPr>
                <a:t>för framtagning av </a:t>
              </a:r>
            </a:p>
            <a:p>
              <a:pPr algn="ctr"/>
              <a:r>
                <a:rPr lang="sv-SE" sz="1000" b="1" dirty="0">
                  <a:solidFill>
                    <a:schemeClr val="bg1"/>
                  </a:solidFill>
                </a:rPr>
                <a:t>kommunala </a:t>
              </a:r>
            </a:p>
            <a:p>
              <a:pPr algn="ctr"/>
              <a:r>
                <a:rPr lang="sv-SE" sz="1000" b="1" dirty="0">
                  <a:solidFill>
                    <a:schemeClr val="bg1"/>
                  </a:solidFill>
                </a:rPr>
                <a:t>digitala tvillingar</a:t>
              </a:r>
            </a:p>
          </p:txBody>
        </p:sp>
      </p:grpSp>
      <p:grpSp>
        <p:nvGrpSpPr>
          <p:cNvPr id="11" name="Grupp 10">
            <a:extLst>
              <a:ext uri="{FF2B5EF4-FFF2-40B4-BE49-F238E27FC236}">
                <a16:creationId xmlns:a16="http://schemas.microsoft.com/office/drawing/2014/main" id="{066AB515-59DB-4203-A694-9FDAD70FE561}"/>
              </a:ext>
            </a:extLst>
          </p:cNvPr>
          <p:cNvGrpSpPr/>
          <p:nvPr/>
        </p:nvGrpSpPr>
        <p:grpSpPr>
          <a:xfrm>
            <a:off x="629370" y="4166390"/>
            <a:ext cx="2102529" cy="1687398"/>
            <a:chOff x="629370" y="4166390"/>
            <a:chExt cx="2102529" cy="1687398"/>
          </a:xfrm>
          <a:scene3d>
            <a:camera prst="perspectiveFront"/>
            <a:lightRig rig="threePt" dir="t"/>
          </a:scene3d>
        </p:grpSpPr>
        <p:sp>
          <p:nvSpPr>
            <p:cNvPr id="7" name="Ellips 6">
              <a:extLst>
                <a:ext uri="{FF2B5EF4-FFF2-40B4-BE49-F238E27FC236}">
                  <a16:creationId xmlns:a16="http://schemas.microsoft.com/office/drawing/2014/main" id="{C5AC6289-5194-4877-AF2B-BA51D6982402}"/>
                </a:ext>
              </a:extLst>
            </p:cNvPr>
            <p:cNvSpPr/>
            <p:nvPr/>
          </p:nvSpPr>
          <p:spPr>
            <a:xfrm>
              <a:off x="829559" y="4166390"/>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textruta 48">
              <a:extLst>
                <a:ext uri="{FF2B5EF4-FFF2-40B4-BE49-F238E27FC236}">
                  <a16:creationId xmlns:a16="http://schemas.microsoft.com/office/drawing/2014/main" id="{8249329C-8139-40FF-B63B-9ABD5E47A2DA}"/>
                </a:ext>
              </a:extLst>
            </p:cNvPr>
            <p:cNvSpPr txBox="1"/>
            <p:nvPr/>
          </p:nvSpPr>
          <p:spPr>
            <a:xfrm>
              <a:off x="629370" y="4702310"/>
              <a:ext cx="2102529" cy="615553"/>
            </a:xfrm>
            <a:prstGeom prst="rect">
              <a:avLst/>
            </a:prstGeom>
            <a:noFill/>
          </p:spPr>
          <p:txBody>
            <a:bodyPr wrap="square">
              <a:spAutoFit/>
            </a:bodyPr>
            <a:lstStyle/>
            <a:p>
              <a:pPr algn="ctr"/>
              <a:r>
                <a:rPr lang="sv-SE" sz="2400" b="1" dirty="0">
                  <a:solidFill>
                    <a:schemeClr val="bg1"/>
                  </a:solidFill>
                </a:rPr>
                <a:t>Prototyp</a:t>
              </a:r>
              <a:endParaRPr lang="sv-SE" sz="1400" b="1" dirty="0">
                <a:solidFill>
                  <a:schemeClr val="bg1"/>
                </a:solidFill>
              </a:endParaRPr>
            </a:p>
            <a:p>
              <a:pPr algn="ctr"/>
              <a:r>
                <a:rPr lang="sv-SE" sz="1000" b="1" dirty="0">
                  <a:solidFill>
                    <a:schemeClr val="bg1"/>
                  </a:solidFill>
                </a:rPr>
                <a:t>i praktiken</a:t>
              </a:r>
            </a:p>
          </p:txBody>
        </p:sp>
      </p:grpSp>
      <p:sp>
        <p:nvSpPr>
          <p:cNvPr id="51" name="Ellips 50">
            <a:extLst>
              <a:ext uri="{FF2B5EF4-FFF2-40B4-BE49-F238E27FC236}">
                <a16:creationId xmlns:a16="http://schemas.microsoft.com/office/drawing/2014/main" id="{2EB5ACD0-3C4A-42E9-8513-5665CEEC8CCB}"/>
              </a:ext>
            </a:extLst>
          </p:cNvPr>
          <p:cNvSpPr/>
          <p:nvPr/>
        </p:nvSpPr>
        <p:spPr>
          <a:xfrm>
            <a:off x="9078962" y="5544845"/>
            <a:ext cx="308941" cy="3089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 dirty="0"/>
              <a:t>Punkt</a:t>
            </a:r>
          </a:p>
        </p:txBody>
      </p:sp>
      <p:grpSp>
        <p:nvGrpSpPr>
          <p:cNvPr id="13" name="Grupp 12">
            <a:extLst>
              <a:ext uri="{FF2B5EF4-FFF2-40B4-BE49-F238E27FC236}">
                <a16:creationId xmlns:a16="http://schemas.microsoft.com/office/drawing/2014/main" id="{7F9E31ED-CDDA-4A5D-9222-24FC218AAC39}"/>
              </a:ext>
            </a:extLst>
          </p:cNvPr>
          <p:cNvGrpSpPr/>
          <p:nvPr/>
        </p:nvGrpSpPr>
        <p:grpSpPr>
          <a:xfrm>
            <a:off x="4775027" y="4166390"/>
            <a:ext cx="1687398" cy="1687398"/>
            <a:chOff x="4775027" y="4166390"/>
            <a:chExt cx="1687398" cy="1687398"/>
          </a:xfrm>
          <a:scene3d>
            <a:camera prst="perspectiveFront"/>
            <a:lightRig rig="threePt" dir="t"/>
          </a:scene3d>
        </p:grpSpPr>
        <p:sp>
          <p:nvSpPr>
            <p:cNvPr id="9" name="Ellips 8">
              <a:extLst>
                <a:ext uri="{FF2B5EF4-FFF2-40B4-BE49-F238E27FC236}">
                  <a16:creationId xmlns:a16="http://schemas.microsoft.com/office/drawing/2014/main" id="{EA223AD1-0F79-4F0D-8867-A3E1E21C6527}"/>
                </a:ext>
              </a:extLst>
            </p:cNvPr>
            <p:cNvSpPr/>
            <p:nvPr/>
          </p:nvSpPr>
          <p:spPr>
            <a:xfrm>
              <a:off x="4775027" y="4166390"/>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textruta 51">
              <a:extLst>
                <a:ext uri="{FF2B5EF4-FFF2-40B4-BE49-F238E27FC236}">
                  <a16:creationId xmlns:a16="http://schemas.microsoft.com/office/drawing/2014/main" id="{376B23DB-1290-4EA6-9A0E-14490BA1D13C}"/>
                </a:ext>
              </a:extLst>
            </p:cNvPr>
            <p:cNvSpPr txBox="1"/>
            <p:nvPr/>
          </p:nvSpPr>
          <p:spPr>
            <a:xfrm>
              <a:off x="4981630" y="4625368"/>
              <a:ext cx="1327129" cy="769441"/>
            </a:xfrm>
            <a:prstGeom prst="rect">
              <a:avLst/>
            </a:prstGeom>
            <a:noFill/>
          </p:spPr>
          <p:txBody>
            <a:bodyPr wrap="square">
              <a:spAutoFit/>
            </a:bodyPr>
            <a:lstStyle/>
            <a:p>
              <a:pPr algn="ctr"/>
              <a:r>
                <a:rPr lang="sv-SE" sz="2400" b="1" dirty="0">
                  <a:solidFill>
                    <a:schemeClr val="bg1"/>
                  </a:solidFill>
                </a:rPr>
                <a:t>Vision</a:t>
              </a:r>
              <a:endParaRPr lang="sv-SE" sz="1400" b="1" dirty="0">
                <a:solidFill>
                  <a:schemeClr val="bg1"/>
                </a:solidFill>
              </a:endParaRPr>
            </a:p>
            <a:p>
              <a:pPr algn="ctr"/>
              <a:r>
                <a:rPr lang="sv-SE" sz="1000" b="1" dirty="0">
                  <a:solidFill>
                    <a:schemeClr val="bg1"/>
                  </a:solidFill>
                </a:rPr>
                <a:t>av en kommunal digital tvilling </a:t>
              </a:r>
            </a:p>
          </p:txBody>
        </p:sp>
      </p:grpSp>
      <p:grpSp>
        <p:nvGrpSpPr>
          <p:cNvPr id="12" name="Grupp 11">
            <a:extLst>
              <a:ext uri="{FF2B5EF4-FFF2-40B4-BE49-F238E27FC236}">
                <a16:creationId xmlns:a16="http://schemas.microsoft.com/office/drawing/2014/main" id="{ED0C4EDF-12D3-4170-936C-C7085B8E249E}"/>
              </a:ext>
            </a:extLst>
          </p:cNvPr>
          <p:cNvGrpSpPr/>
          <p:nvPr/>
        </p:nvGrpSpPr>
        <p:grpSpPr>
          <a:xfrm>
            <a:off x="2804097" y="4166388"/>
            <a:ext cx="1687398" cy="1687398"/>
            <a:chOff x="2804097" y="4166388"/>
            <a:chExt cx="1687398" cy="1687398"/>
          </a:xfrm>
          <a:scene3d>
            <a:camera prst="perspectiveFront"/>
            <a:lightRig rig="threePt" dir="t"/>
          </a:scene3d>
        </p:grpSpPr>
        <p:sp>
          <p:nvSpPr>
            <p:cNvPr id="50" name="Ellips 49">
              <a:extLst>
                <a:ext uri="{FF2B5EF4-FFF2-40B4-BE49-F238E27FC236}">
                  <a16:creationId xmlns:a16="http://schemas.microsoft.com/office/drawing/2014/main" id="{A039056C-86C1-4720-8150-2FCCFC870907}"/>
                </a:ext>
              </a:extLst>
            </p:cNvPr>
            <p:cNvSpPr/>
            <p:nvPr/>
          </p:nvSpPr>
          <p:spPr>
            <a:xfrm>
              <a:off x="2804097" y="4166388"/>
              <a:ext cx="1687398" cy="1687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ruta 52">
              <a:extLst>
                <a:ext uri="{FF2B5EF4-FFF2-40B4-BE49-F238E27FC236}">
                  <a16:creationId xmlns:a16="http://schemas.microsoft.com/office/drawing/2014/main" id="{A9CCD886-2F1C-4472-A30A-347D79B586BE}"/>
                </a:ext>
              </a:extLst>
            </p:cNvPr>
            <p:cNvSpPr txBox="1"/>
            <p:nvPr/>
          </p:nvSpPr>
          <p:spPr>
            <a:xfrm>
              <a:off x="2861093" y="4702310"/>
              <a:ext cx="1573405" cy="769441"/>
            </a:xfrm>
            <a:prstGeom prst="rect">
              <a:avLst/>
            </a:prstGeom>
            <a:noFill/>
          </p:spPr>
          <p:txBody>
            <a:bodyPr wrap="square">
              <a:spAutoFit/>
            </a:bodyPr>
            <a:lstStyle/>
            <a:p>
              <a:pPr algn="ctr"/>
              <a:r>
                <a:rPr lang="sv-SE" sz="2400" b="1" dirty="0">
                  <a:solidFill>
                    <a:schemeClr val="bg1"/>
                  </a:solidFill>
                </a:rPr>
                <a:t>IoT</a:t>
              </a:r>
              <a:endParaRPr lang="sv-SE" sz="1400" b="1" dirty="0">
                <a:solidFill>
                  <a:schemeClr val="bg1"/>
                </a:solidFill>
              </a:endParaRPr>
            </a:p>
            <a:p>
              <a:pPr algn="ctr"/>
              <a:r>
                <a:rPr lang="sv-SE" sz="1000" b="1" dirty="0">
                  <a:solidFill>
                    <a:schemeClr val="bg1"/>
                  </a:solidFill>
                </a:rPr>
                <a:t>i ett praktiskt användarfall</a:t>
              </a:r>
            </a:p>
          </p:txBody>
        </p:sp>
      </p:grpSp>
      <p:sp>
        <p:nvSpPr>
          <p:cNvPr id="30" name="textruta 29">
            <a:extLst>
              <a:ext uri="{FF2B5EF4-FFF2-40B4-BE49-F238E27FC236}">
                <a16:creationId xmlns:a16="http://schemas.microsoft.com/office/drawing/2014/main" id="{B741BF9C-9C43-41F5-9BC3-9237D0685F0F}"/>
              </a:ext>
            </a:extLst>
          </p:cNvPr>
          <p:cNvSpPr txBox="1"/>
          <p:nvPr/>
        </p:nvSpPr>
        <p:spPr>
          <a:xfrm>
            <a:off x="8971225" y="2681351"/>
            <a:ext cx="1243626" cy="461665"/>
          </a:xfrm>
          <a:prstGeom prst="rect">
            <a:avLst/>
          </a:prstGeom>
          <a:noFill/>
          <a:ln w="76200">
            <a:noFill/>
          </a:ln>
          <a:scene3d>
            <a:camera prst="perspectiveFront"/>
            <a:lightRig rig="threePt" dir="t"/>
          </a:scene3d>
        </p:spPr>
        <p:txBody>
          <a:bodyPr wrap="square" rtlCol="0">
            <a:spAutoFit/>
          </a:bodyPr>
          <a:lstStyle/>
          <a:p>
            <a:pPr algn="ctr"/>
            <a:r>
              <a:rPr lang="sv-SE" sz="2400" b="1" dirty="0">
                <a:solidFill>
                  <a:schemeClr val="accent1"/>
                </a:solidFill>
              </a:rPr>
              <a:t>Paus</a:t>
            </a:r>
          </a:p>
        </p:txBody>
      </p:sp>
    </p:spTree>
    <p:extLst>
      <p:ext uri="{BB962C8B-B14F-4D97-AF65-F5344CB8AC3E}">
        <p14:creationId xmlns:p14="http://schemas.microsoft.com/office/powerpoint/2010/main" val="3819665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3427-6449-18B8-C6DD-08E342397BF1}"/>
              </a:ext>
            </a:extLst>
          </p:cNvPr>
          <p:cNvSpPr>
            <a:spLocks noGrp="1"/>
          </p:cNvSpPr>
          <p:nvPr>
            <p:ph type="title"/>
          </p:nvPr>
        </p:nvSpPr>
        <p:spPr/>
        <p:txBody>
          <a:bodyPr anchor="b"/>
          <a:lstStyle/>
          <a:p>
            <a:r>
              <a:rPr lang="en-US"/>
              <a:t>Connected Beehives at Ericsson</a:t>
            </a:r>
          </a:p>
        </p:txBody>
      </p:sp>
      <p:pic>
        <p:nvPicPr>
          <p:cNvPr id="5" name="Content Placeholder 4" descr="A group of beehives on a field&#10;&#10;AI-generated content may be incorrect.">
            <a:extLst>
              <a:ext uri="{FF2B5EF4-FFF2-40B4-BE49-F238E27FC236}">
                <a16:creationId xmlns:a16="http://schemas.microsoft.com/office/drawing/2014/main" id="{AFBA850E-3604-5FE9-6D76-E964227D5C9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8350" y="1633372"/>
            <a:ext cx="5567652" cy="4175738"/>
          </a:xfrm>
        </p:spPr>
      </p:pic>
      <p:pic>
        <p:nvPicPr>
          <p:cNvPr id="7" name="Picture 6" descr="A blue and green boxes next to a blue shed&#10;&#10;AI-generated content may be incorrect.">
            <a:extLst>
              <a:ext uri="{FF2B5EF4-FFF2-40B4-BE49-F238E27FC236}">
                <a16:creationId xmlns:a16="http://schemas.microsoft.com/office/drawing/2014/main" id="{F19E313B-C773-BED5-115C-1697DD261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750" y="1620672"/>
            <a:ext cx="5567650" cy="4175738"/>
          </a:xfrm>
          <a:prstGeom prst="rect">
            <a:avLst/>
          </a:prstGeom>
        </p:spPr>
      </p:pic>
    </p:spTree>
    <p:extLst>
      <p:ext uri="{BB962C8B-B14F-4D97-AF65-F5344CB8AC3E}">
        <p14:creationId xmlns:p14="http://schemas.microsoft.com/office/powerpoint/2010/main" val="147925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C63C61-73C4-2965-DA20-88B23C50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63" y="1805709"/>
            <a:ext cx="4629727" cy="24591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7725E7-1873-D6AA-97D6-CC686CE4FE98}"/>
              </a:ext>
            </a:extLst>
          </p:cNvPr>
          <p:cNvSpPr>
            <a:spLocks noGrp="1"/>
          </p:cNvSpPr>
          <p:nvPr>
            <p:ph sz="quarter" idx="10"/>
          </p:nvPr>
        </p:nvSpPr>
        <p:spPr>
          <a:xfrm>
            <a:off x="6038850" y="1724025"/>
            <a:ext cx="5464624" cy="4392613"/>
          </a:xfrm>
        </p:spPr>
        <p:txBody>
          <a:bodyPr>
            <a:normAutofit fontScale="85000" lnSpcReduction="20000"/>
          </a:bodyPr>
          <a:lstStyle/>
          <a:p>
            <a:pPr marL="468000">
              <a:lnSpc>
                <a:spcPct val="110000"/>
              </a:lnSpc>
              <a:spcBef>
                <a:spcPts val="600"/>
              </a:spcBef>
              <a:spcAft>
                <a:spcPts val="600"/>
              </a:spcAft>
            </a:pPr>
            <a:r>
              <a:rPr lang="en-US"/>
              <a:t>Bees, especially honeybees, are effective biomonitors</a:t>
            </a:r>
          </a:p>
          <a:p>
            <a:pPr marL="468000">
              <a:lnSpc>
                <a:spcPct val="110000"/>
              </a:lnSpc>
              <a:spcBef>
                <a:spcPts val="600"/>
              </a:spcBef>
              <a:spcAft>
                <a:spcPts val="600"/>
              </a:spcAft>
            </a:pPr>
            <a:r>
              <a:rPr lang="en-US"/>
              <a:t>Foraging over wide areas they and their hive products accumulate trace pollutants, providing integrative, spatially resolved data on environmental contamination</a:t>
            </a:r>
          </a:p>
          <a:p>
            <a:pPr marL="468000">
              <a:lnSpc>
                <a:spcPct val="110000"/>
              </a:lnSpc>
              <a:spcBef>
                <a:spcPts val="600"/>
              </a:spcBef>
              <a:spcAft>
                <a:spcPts val="600"/>
              </a:spcAft>
            </a:pPr>
            <a:r>
              <a:rPr lang="en-US" b="1"/>
              <a:t>Connected beehive</a:t>
            </a:r>
            <a:r>
              <a:rPr lang="en-US"/>
              <a:t>: Create beehive system with bee-colony diagnostic and prescriptive capability</a:t>
            </a:r>
          </a:p>
          <a:p>
            <a:pPr marL="468000">
              <a:lnSpc>
                <a:spcPct val="110000"/>
              </a:lnSpc>
              <a:spcBef>
                <a:spcPts val="600"/>
              </a:spcBef>
              <a:spcAft>
                <a:spcPts val="600"/>
              </a:spcAft>
            </a:pPr>
            <a:r>
              <a:rPr lang="en-US"/>
              <a:t>Provides the beekeeper with information about health status for each bee colony </a:t>
            </a:r>
          </a:p>
          <a:p>
            <a:pPr marL="468000">
              <a:lnSpc>
                <a:spcPct val="110000"/>
              </a:lnSpc>
              <a:spcBef>
                <a:spcPts val="600"/>
              </a:spcBef>
              <a:spcAft>
                <a:spcPts val="600"/>
              </a:spcAft>
            </a:pPr>
            <a:r>
              <a:rPr lang="en-US"/>
              <a:t>We use a camera at the entrance with AI to detect varroa mites and pollen</a:t>
            </a:r>
          </a:p>
        </p:txBody>
      </p:sp>
      <p:sp>
        <p:nvSpPr>
          <p:cNvPr id="2" name="Title 1">
            <a:extLst>
              <a:ext uri="{FF2B5EF4-FFF2-40B4-BE49-F238E27FC236}">
                <a16:creationId xmlns:a16="http://schemas.microsoft.com/office/drawing/2014/main" id="{8D9FCA47-75FF-1F7D-FCA7-FE608F6FD483}"/>
              </a:ext>
            </a:extLst>
          </p:cNvPr>
          <p:cNvSpPr>
            <a:spLocks noGrp="1"/>
          </p:cNvSpPr>
          <p:nvPr>
            <p:ph type="title"/>
          </p:nvPr>
        </p:nvSpPr>
        <p:spPr/>
        <p:txBody>
          <a:bodyPr anchor="b"/>
          <a:lstStyle/>
          <a:p>
            <a:r>
              <a:rPr lang="en-US"/>
              <a:t>Bees as Biomonitors</a:t>
            </a:r>
          </a:p>
        </p:txBody>
      </p:sp>
      <p:sp>
        <p:nvSpPr>
          <p:cNvPr id="5" name="TextBox 4">
            <a:extLst>
              <a:ext uri="{FF2B5EF4-FFF2-40B4-BE49-F238E27FC236}">
                <a16:creationId xmlns:a16="http://schemas.microsoft.com/office/drawing/2014/main" id="{17A04935-0BF5-C383-4C31-C3AFBC3A3A53}"/>
              </a:ext>
            </a:extLst>
          </p:cNvPr>
          <p:cNvSpPr txBox="1"/>
          <p:nvPr/>
        </p:nvSpPr>
        <p:spPr>
          <a:xfrm>
            <a:off x="799362" y="4539708"/>
            <a:ext cx="4629727" cy="1600438"/>
          </a:xfrm>
          <a:prstGeom prst="rect">
            <a:avLst/>
          </a:prstGeom>
          <a:noFill/>
          <a:ln>
            <a:solidFill>
              <a:schemeClr val="accent1"/>
            </a:solidFill>
          </a:ln>
        </p:spPr>
        <p:txBody>
          <a:bodyPr wrap="square">
            <a:spAutoFit/>
          </a:bodyPr>
          <a:lstStyle/>
          <a:p>
            <a:r>
              <a:rPr lang="en-US" sz="1600" b="1"/>
              <a:t>Smart Beehive Monitors</a:t>
            </a:r>
          </a:p>
          <a:p>
            <a:pPr marL="285750" indent="-285750">
              <a:buClr>
                <a:schemeClr val="accent1"/>
              </a:buClr>
              <a:buFont typeface="Arial" panose="020B0604020202020204" pitchFamily="34" charset="0"/>
              <a:buChar char="•"/>
            </a:pPr>
            <a:r>
              <a:rPr lang="en-US" sz="1600"/>
              <a:t>Hive environment – Temperature, Humidity</a:t>
            </a:r>
          </a:p>
          <a:p>
            <a:pPr marL="285750" indent="-285750">
              <a:buClr>
                <a:schemeClr val="accent1"/>
              </a:buClr>
              <a:buFont typeface="Arial" panose="020B0604020202020204" pitchFamily="34" charset="0"/>
              <a:buChar char="•"/>
            </a:pPr>
            <a:r>
              <a:rPr lang="en-US" sz="1600"/>
              <a:t>Weather – Rain, Wind, Pressure </a:t>
            </a:r>
          </a:p>
          <a:p>
            <a:pPr marL="285750" indent="-285750">
              <a:buClr>
                <a:schemeClr val="accent1"/>
              </a:buClr>
              <a:buFont typeface="Arial" panose="020B0604020202020204" pitchFamily="34" charset="0"/>
              <a:buChar char="•"/>
            </a:pPr>
            <a:r>
              <a:rPr lang="en-US" sz="1600"/>
              <a:t>Weight </a:t>
            </a:r>
          </a:p>
          <a:p>
            <a:pPr marL="285750" indent="-285750">
              <a:buClr>
                <a:schemeClr val="accent1"/>
              </a:buClr>
              <a:buFont typeface="Arial" panose="020B0604020202020204" pitchFamily="34" charset="0"/>
              <a:buChar char="•"/>
            </a:pPr>
            <a:r>
              <a:rPr lang="en-US" sz="1600"/>
              <a:t>Sound </a:t>
            </a:r>
          </a:p>
          <a:p>
            <a:pPr marL="285750" indent="-285750">
              <a:buClr>
                <a:schemeClr val="accent1"/>
              </a:buClr>
              <a:buFont typeface="Arial" panose="020B0604020202020204" pitchFamily="34" charset="0"/>
              <a:buChar char="•"/>
            </a:pPr>
            <a:r>
              <a:rPr lang="en-US" sz="1600"/>
              <a:t>Video</a:t>
            </a:r>
            <a:endParaRPr lang="en-SE" sz="1600"/>
          </a:p>
        </p:txBody>
      </p:sp>
    </p:spTree>
    <p:extLst>
      <p:ext uri="{BB962C8B-B14F-4D97-AF65-F5344CB8AC3E}">
        <p14:creationId xmlns:p14="http://schemas.microsoft.com/office/powerpoint/2010/main" val="380051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62357C29-EB71-F3E0-3CCD-289673189DF2}"/>
              </a:ext>
            </a:extLst>
          </p:cNvPr>
          <p:cNvPicPr>
            <a:picLocks noGrp="1" noChangeAspect="1"/>
          </p:cNvPicPr>
          <p:nvPr>
            <p:ph idx="4294967295"/>
          </p:nvPr>
        </p:nvPicPr>
        <p:blipFill>
          <a:blip r:embed="rId3"/>
          <a:stretch>
            <a:fillRect/>
          </a:stretch>
        </p:blipFill>
        <p:spPr>
          <a:xfrm>
            <a:off x="285512" y="185499"/>
            <a:ext cx="9085739" cy="5977414"/>
          </a:xfrm>
        </p:spPr>
      </p:pic>
    </p:spTree>
    <p:extLst>
      <p:ext uri="{BB962C8B-B14F-4D97-AF65-F5344CB8AC3E}">
        <p14:creationId xmlns:p14="http://schemas.microsoft.com/office/powerpoint/2010/main" val="1372720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8911-A3FD-A251-6CAD-17A3CABCCEEF}"/>
              </a:ext>
            </a:extLst>
          </p:cNvPr>
          <p:cNvSpPr>
            <a:spLocks noGrp="1"/>
          </p:cNvSpPr>
          <p:nvPr>
            <p:ph type="title"/>
          </p:nvPr>
        </p:nvSpPr>
        <p:spPr/>
        <p:txBody>
          <a:bodyPr/>
          <a:lstStyle/>
          <a:p>
            <a:endParaRPr lang="en-US"/>
          </a:p>
        </p:txBody>
      </p:sp>
      <p:pic>
        <p:nvPicPr>
          <p:cNvPr id="4" name="Beehive.mp4">
            <a:hlinkClick r:id="" action="ppaction://media"/>
            <a:extLst>
              <a:ext uri="{FF2B5EF4-FFF2-40B4-BE49-F238E27FC236}">
                <a16:creationId xmlns:a16="http://schemas.microsoft.com/office/drawing/2014/main" id="{F41C9E4B-8C63-DC91-9CD6-1CB025F47D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807"/>
          </a:xfrm>
        </p:spPr>
      </p:pic>
    </p:spTree>
    <p:extLst>
      <p:ext uri="{BB962C8B-B14F-4D97-AF65-F5344CB8AC3E}">
        <p14:creationId xmlns:p14="http://schemas.microsoft.com/office/powerpoint/2010/main" val="10415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5D83E59-90D9-2686-37BB-7DBFB9D8E3BC}"/>
              </a:ext>
            </a:extLst>
          </p:cNvPr>
          <p:cNvGrpSpPr/>
          <p:nvPr/>
        </p:nvGrpSpPr>
        <p:grpSpPr>
          <a:xfrm>
            <a:off x="1920019" y="2496946"/>
            <a:ext cx="8796297" cy="3078832"/>
            <a:chOff x="1920019" y="2496946"/>
            <a:chExt cx="8796297" cy="3078832"/>
          </a:xfrm>
        </p:grpSpPr>
        <p:cxnSp>
          <p:nvCxnSpPr>
            <p:cNvPr id="37" name="Shape 25060">
              <a:extLst>
                <a:ext uri="{FF2B5EF4-FFF2-40B4-BE49-F238E27FC236}">
                  <a16:creationId xmlns:a16="http://schemas.microsoft.com/office/drawing/2014/main" id="{8204D39F-F98A-6AF0-516E-3F3425C8BCCE}"/>
                </a:ext>
              </a:extLst>
            </p:cNvPr>
            <p:cNvCxnSpPr>
              <a:cxnSpLocks/>
            </p:cNvCxnSpPr>
            <p:nvPr/>
          </p:nvCxnSpPr>
          <p:spPr>
            <a:xfrm>
              <a:off x="4909971" y="4022235"/>
              <a:ext cx="2607665" cy="0"/>
            </a:xfrm>
            <a:prstGeom prst="straightConnector1">
              <a:avLst/>
            </a:prstGeom>
            <a:noFill/>
            <a:ln w="101600" cap="flat" cmpd="sng">
              <a:solidFill>
                <a:schemeClr val="accent1"/>
              </a:solidFill>
              <a:prstDash val="solid"/>
              <a:round/>
              <a:headEnd type="none" w="sm" len="sm"/>
              <a:tailEnd type="none" w="sm" len="sm"/>
            </a:ln>
          </p:spPr>
        </p:cxnSp>
        <p:cxnSp>
          <p:nvCxnSpPr>
            <p:cNvPr id="47" name="Shape 25072">
              <a:extLst>
                <a:ext uri="{FF2B5EF4-FFF2-40B4-BE49-F238E27FC236}">
                  <a16:creationId xmlns:a16="http://schemas.microsoft.com/office/drawing/2014/main" id="{FC9E4F84-4D0D-A097-AC31-06712296957A}"/>
                </a:ext>
              </a:extLst>
            </p:cNvPr>
            <p:cNvCxnSpPr/>
            <p:nvPr/>
          </p:nvCxnSpPr>
          <p:spPr>
            <a:xfrm>
              <a:off x="2136801" y="2699891"/>
              <a:ext cx="5407200" cy="0"/>
            </a:xfrm>
            <a:prstGeom prst="straightConnector1">
              <a:avLst/>
            </a:prstGeom>
            <a:noFill/>
            <a:ln w="101600" cap="flat" cmpd="sng">
              <a:solidFill>
                <a:schemeClr val="accent1"/>
              </a:solidFill>
              <a:prstDash val="solid"/>
              <a:round/>
              <a:headEnd type="none" w="sm" len="sm"/>
              <a:tailEnd type="none" w="sm" len="sm"/>
            </a:ln>
          </p:spPr>
        </p:cxnSp>
        <p:cxnSp>
          <p:nvCxnSpPr>
            <p:cNvPr id="48" name="Shape 25073">
              <a:extLst>
                <a:ext uri="{FF2B5EF4-FFF2-40B4-BE49-F238E27FC236}">
                  <a16:creationId xmlns:a16="http://schemas.microsoft.com/office/drawing/2014/main" id="{90524AEC-9DE3-3EB8-C8CA-56CFCC9301FB}"/>
                </a:ext>
              </a:extLst>
            </p:cNvPr>
            <p:cNvCxnSpPr/>
            <p:nvPr/>
          </p:nvCxnSpPr>
          <p:spPr>
            <a:xfrm>
              <a:off x="4965116" y="5363626"/>
              <a:ext cx="5751200" cy="0"/>
            </a:xfrm>
            <a:prstGeom prst="straightConnector1">
              <a:avLst/>
            </a:prstGeom>
            <a:noFill/>
            <a:ln w="101600" cap="flat" cmpd="sng">
              <a:solidFill>
                <a:schemeClr val="accent1"/>
              </a:solidFill>
              <a:prstDash val="solid"/>
              <a:round/>
              <a:headEnd type="none" w="sm" len="sm"/>
              <a:tailEnd type="triangle" w="med" len="med"/>
            </a:ln>
          </p:spPr>
        </p:cxnSp>
        <p:sp>
          <p:nvSpPr>
            <p:cNvPr id="49" name="Shape 25074">
              <a:extLst>
                <a:ext uri="{FF2B5EF4-FFF2-40B4-BE49-F238E27FC236}">
                  <a16:creationId xmlns:a16="http://schemas.microsoft.com/office/drawing/2014/main" id="{07E4CB02-FB63-6520-0E9C-6F66278411F7}"/>
                </a:ext>
              </a:extLst>
            </p:cNvPr>
            <p:cNvSpPr/>
            <p:nvPr/>
          </p:nvSpPr>
          <p:spPr>
            <a:xfrm>
              <a:off x="7016246"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0" name="Shape 25080">
              <a:extLst>
                <a:ext uri="{FF2B5EF4-FFF2-40B4-BE49-F238E27FC236}">
                  <a16:creationId xmlns:a16="http://schemas.microsoft.com/office/drawing/2014/main" id="{5B45254A-1657-A9D5-63EC-592855DC78DC}"/>
                </a:ext>
              </a:extLst>
            </p:cNvPr>
            <p:cNvSpPr/>
            <p:nvPr/>
          </p:nvSpPr>
          <p:spPr>
            <a:xfrm>
              <a:off x="4548761"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1" name="Shape 25081">
              <a:extLst>
                <a:ext uri="{FF2B5EF4-FFF2-40B4-BE49-F238E27FC236}">
                  <a16:creationId xmlns:a16="http://schemas.microsoft.com/office/drawing/2014/main" id="{731C0D3D-3EC4-DA14-E100-2E6CE4DA7AFB}"/>
                </a:ext>
              </a:extLst>
            </p:cNvPr>
            <p:cNvSpPr/>
            <p:nvPr/>
          </p:nvSpPr>
          <p:spPr>
            <a:xfrm>
              <a:off x="2081277"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2" name="Shape 25083">
              <a:extLst>
                <a:ext uri="{FF2B5EF4-FFF2-40B4-BE49-F238E27FC236}">
                  <a16:creationId xmlns:a16="http://schemas.microsoft.com/office/drawing/2014/main" id="{DB822B0D-91E7-8956-E904-E796946629C0}"/>
                </a:ext>
              </a:extLst>
            </p:cNvPr>
            <p:cNvSpPr/>
            <p:nvPr/>
          </p:nvSpPr>
          <p:spPr>
            <a:xfrm>
              <a:off x="6758220" y="2699819"/>
              <a:ext cx="1586222" cy="1357067"/>
            </a:xfrm>
            <a:prstGeom prst="arc">
              <a:avLst>
                <a:gd name="adj1" fmla="val 16101423"/>
                <a:gd name="adj2" fmla="val 2146372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3" name="Shape 25061">
              <a:extLst>
                <a:ext uri="{FF2B5EF4-FFF2-40B4-BE49-F238E27FC236}">
                  <a16:creationId xmlns:a16="http://schemas.microsoft.com/office/drawing/2014/main" id="{58A36CFA-E75B-DFFB-8096-9F7E4CCDE12D}"/>
                </a:ext>
              </a:extLst>
            </p:cNvPr>
            <p:cNvSpPr/>
            <p:nvPr/>
          </p:nvSpPr>
          <p:spPr>
            <a:xfrm rot="10800000" flipH="1">
              <a:off x="6756477" y="2664886"/>
              <a:ext cx="1574627" cy="1357067"/>
            </a:xfrm>
            <a:prstGeom prst="arc">
              <a:avLst>
                <a:gd name="adj1" fmla="val 16035078"/>
                <a:gd name="adj2" fmla="val 6414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4" name="Shape 25085">
              <a:extLst>
                <a:ext uri="{FF2B5EF4-FFF2-40B4-BE49-F238E27FC236}">
                  <a16:creationId xmlns:a16="http://schemas.microsoft.com/office/drawing/2014/main" id="{D2D775CC-A3F9-40FD-54EE-488C91E97F26}"/>
                </a:ext>
              </a:extLst>
            </p:cNvPr>
            <p:cNvSpPr/>
            <p:nvPr/>
          </p:nvSpPr>
          <p:spPr>
            <a:xfrm flipH="1">
              <a:off x="4150666" y="4021385"/>
              <a:ext cx="1586222" cy="1383421"/>
            </a:xfrm>
            <a:prstGeom prst="arc">
              <a:avLst>
                <a:gd name="adj1" fmla="val 16101423"/>
                <a:gd name="adj2" fmla="val 2146372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5" name="Shape 25086">
              <a:extLst>
                <a:ext uri="{FF2B5EF4-FFF2-40B4-BE49-F238E27FC236}">
                  <a16:creationId xmlns:a16="http://schemas.microsoft.com/office/drawing/2014/main" id="{F6F44C69-3619-4094-E587-519641F90844}"/>
                </a:ext>
              </a:extLst>
            </p:cNvPr>
            <p:cNvSpPr/>
            <p:nvPr/>
          </p:nvSpPr>
          <p:spPr>
            <a:xfrm rot="10800000">
              <a:off x="4150463" y="3978589"/>
              <a:ext cx="1574627" cy="1383421"/>
            </a:xfrm>
            <a:prstGeom prst="arc">
              <a:avLst>
                <a:gd name="adj1" fmla="val 16035078"/>
                <a:gd name="adj2" fmla="val 6414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6" name="Shape 25087">
              <a:extLst>
                <a:ext uri="{FF2B5EF4-FFF2-40B4-BE49-F238E27FC236}">
                  <a16:creationId xmlns:a16="http://schemas.microsoft.com/office/drawing/2014/main" id="{908B49B8-6FDA-18F2-543D-6964F537941D}"/>
                </a:ext>
              </a:extLst>
            </p:cNvPr>
            <p:cNvSpPr/>
            <p:nvPr/>
          </p:nvSpPr>
          <p:spPr>
            <a:xfrm>
              <a:off x="4163987" y="4742518"/>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8" name="Shape 25090">
              <a:extLst>
                <a:ext uri="{FF2B5EF4-FFF2-40B4-BE49-F238E27FC236}">
                  <a16:creationId xmlns:a16="http://schemas.microsoft.com/office/drawing/2014/main" id="{3E57A403-4D3C-C242-EE6F-03F0534FC214}"/>
                </a:ext>
              </a:extLst>
            </p:cNvPr>
            <p:cNvSpPr/>
            <p:nvPr/>
          </p:nvSpPr>
          <p:spPr>
            <a:xfrm>
              <a:off x="8480886" y="5268306"/>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9" name="Oval 58">
              <a:extLst>
                <a:ext uri="{FF2B5EF4-FFF2-40B4-BE49-F238E27FC236}">
                  <a16:creationId xmlns:a16="http://schemas.microsoft.com/office/drawing/2014/main" id="{E9FCFF38-84A6-EEEC-B27C-2770DE562C14}"/>
                </a:ext>
              </a:extLst>
            </p:cNvPr>
            <p:cNvSpPr>
              <a:spLocks noChangeAspect="1"/>
            </p:cNvSpPr>
            <p:nvPr/>
          </p:nvSpPr>
          <p:spPr>
            <a:xfrm>
              <a:off x="4414551"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2</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0" name="Oval 59">
              <a:extLst>
                <a:ext uri="{FF2B5EF4-FFF2-40B4-BE49-F238E27FC236}">
                  <a16:creationId xmlns:a16="http://schemas.microsoft.com/office/drawing/2014/main" id="{5B2A2875-B1B6-3818-1AE7-5ECB2C5F543C}"/>
                </a:ext>
              </a:extLst>
            </p:cNvPr>
            <p:cNvSpPr>
              <a:spLocks noChangeAspect="1"/>
            </p:cNvSpPr>
            <p:nvPr/>
          </p:nvSpPr>
          <p:spPr>
            <a:xfrm>
              <a:off x="6921486"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3</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2" name="Oval 61">
              <a:extLst>
                <a:ext uri="{FF2B5EF4-FFF2-40B4-BE49-F238E27FC236}">
                  <a16:creationId xmlns:a16="http://schemas.microsoft.com/office/drawing/2014/main" id="{73113F9F-EDD8-DC50-2E56-D93AA90D741F}"/>
                </a:ext>
              </a:extLst>
            </p:cNvPr>
            <p:cNvSpPr>
              <a:spLocks noChangeAspect="1"/>
            </p:cNvSpPr>
            <p:nvPr/>
          </p:nvSpPr>
          <p:spPr>
            <a:xfrm>
              <a:off x="8114322" y="3127418"/>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4</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3" name="Oval 62">
              <a:extLst>
                <a:ext uri="{FF2B5EF4-FFF2-40B4-BE49-F238E27FC236}">
                  <a16:creationId xmlns:a16="http://schemas.microsoft.com/office/drawing/2014/main" id="{113143E4-4167-AB41-A148-761F3E134235}"/>
                </a:ext>
              </a:extLst>
            </p:cNvPr>
            <p:cNvSpPr>
              <a:spLocks noChangeAspect="1"/>
            </p:cNvSpPr>
            <p:nvPr/>
          </p:nvSpPr>
          <p:spPr>
            <a:xfrm>
              <a:off x="5921711" y="3798197"/>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5</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4" name="Oval 63">
              <a:extLst>
                <a:ext uri="{FF2B5EF4-FFF2-40B4-BE49-F238E27FC236}">
                  <a16:creationId xmlns:a16="http://schemas.microsoft.com/office/drawing/2014/main" id="{9CFFC796-7696-FD5B-C9FF-A789487C523A}"/>
                </a:ext>
              </a:extLst>
            </p:cNvPr>
            <p:cNvSpPr>
              <a:spLocks noChangeAspect="1"/>
            </p:cNvSpPr>
            <p:nvPr/>
          </p:nvSpPr>
          <p:spPr>
            <a:xfrm>
              <a:off x="3953841" y="4490517"/>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6</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5" name="Oval 64">
              <a:extLst>
                <a:ext uri="{FF2B5EF4-FFF2-40B4-BE49-F238E27FC236}">
                  <a16:creationId xmlns:a16="http://schemas.microsoft.com/office/drawing/2014/main" id="{B058750F-9B8F-B5BB-BED2-C0A908F10BB1}"/>
                </a:ext>
              </a:extLst>
            </p:cNvPr>
            <p:cNvSpPr>
              <a:spLocks noChangeAspect="1"/>
            </p:cNvSpPr>
            <p:nvPr/>
          </p:nvSpPr>
          <p:spPr>
            <a:xfrm>
              <a:off x="1920019"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1</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6" name="Oval 65">
              <a:extLst>
                <a:ext uri="{FF2B5EF4-FFF2-40B4-BE49-F238E27FC236}">
                  <a16:creationId xmlns:a16="http://schemas.microsoft.com/office/drawing/2014/main" id="{7C217717-641F-776E-83F9-5D486213856D}"/>
                </a:ext>
              </a:extLst>
            </p:cNvPr>
            <p:cNvSpPr>
              <a:spLocks noChangeAspect="1"/>
            </p:cNvSpPr>
            <p:nvPr/>
          </p:nvSpPr>
          <p:spPr>
            <a:xfrm>
              <a:off x="8366417" y="5143778"/>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8</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78" name="Shape 25090">
              <a:extLst>
                <a:ext uri="{FF2B5EF4-FFF2-40B4-BE49-F238E27FC236}">
                  <a16:creationId xmlns:a16="http://schemas.microsoft.com/office/drawing/2014/main" id="{1D20E987-7DBD-3A35-823E-EE1BA039AC59}"/>
                </a:ext>
              </a:extLst>
            </p:cNvPr>
            <p:cNvSpPr/>
            <p:nvPr/>
          </p:nvSpPr>
          <p:spPr>
            <a:xfrm>
              <a:off x="6567775" y="5335306"/>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grpSp>
      <p:sp>
        <p:nvSpPr>
          <p:cNvPr id="77" name="Oval 76">
            <a:extLst>
              <a:ext uri="{FF2B5EF4-FFF2-40B4-BE49-F238E27FC236}">
                <a16:creationId xmlns:a16="http://schemas.microsoft.com/office/drawing/2014/main" id="{A2DB39BF-082D-3FD1-39A6-09CBFF4BC42F}"/>
              </a:ext>
            </a:extLst>
          </p:cNvPr>
          <p:cNvSpPr>
            <a:spLocks noChangeAspect="1"/>
          </p:cNvSpPr>
          <p:nvPr/>
        </p:nvSpPr>
        <p:spPr>
          <a:xfrm>
            <a:off x="6417993" y="5130479"/>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7</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mc:AlternateContent xmlns:mc="http://schemas.openxmlformats.org/markup-compatibility/2006" xmlns:pslz="http://schemas.microsoft.com/office/powerpoint/2016/slidezoom">
        <mc:Choice Requires="pslz">
          <p:graphicFrame>
            <p:nvGraphicFramePr>
              <p:cNvPr id="80" name="Slide Zoom 79">
                <a:extLst>
                  <a:ext uri="{FF2B5EF4-FFF2-40B4-BE49-F238E27FC236}">
                    <a16:creationId xmlns:a16="http://schemas.microsoft.com/office/drawing/2014/main" id="{2520049B-10AE-3DBD-A98F-B658ADE86877}"/>
                  </a:ext>
                </a:extLst>
              </p:cNvPr>
              <p:cNvGraphicFramePr>
                <a:graphicFrameLocks noChangeAspect="1"/>
              </p:cNvGraphicFramePr>
              <p:nvPr>
                <p:extLst>
                  <p:ext uri="{D42A27DB-BD31-4B8C-83A1-F6EECF244321}">
                    <p14:modId xmlns:p14="http://schemas.microsoft.com/office/powerpoint/2010/main" val="3854423210"/>
                  </p:ext>
                </p:extLst>
              </p:nvPr>
            </p:nvGraphicFramePr>
            <p:xfrm>
              <a:off x="913181" y="2146917"/>
              <a:ext cx="1728000" cy="972000"/>
            </p:xfrm>
            <a:graphic>
              <a:graphicData uri="http://schemas.microsoft.com/office/powerpoint/2016/slidezoom">
                <pslz:sldZm>
                  <pslz:sldZmObj sldId="290" cId="3715255430">
                    <pslz:zmPr id="{A9DD97FA-3387-461C-8429-742622A5F4FE}" transitionDur="1000">
                      <p166:blipFill xmlns:p166="http://schemas.microsoft.com/office/powerpoint/2016/6/main">
                        <a:blip r:embed="rId3"/>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0" name="Slide Zoom 79">
                <a:hlinkClick r:id="rId4" action="ppaction://hlinksldjump"/>
                <a:extLst>
                  <a:ext uri="{FF2B5EF4-FFF2-40B4-BE49-F238E27FC236}">
                    <a16:creationId xmlns:a16="http://schemas.microsoft.com/office/drawing/2014/main" id="{2520049B-10AE-3DBD-A98F-B658ADE86877}"/>
                  </a:ext>
                </a:extLst>
              </p:cNvPr>
              <p:cNvPicPr>
                <a:picLocks noGrp="1" noRot="1" noChangeAspect="1" noMove="1" noResize="1" noEditPoints="1" noAdjustHandles="1" noChangeArrowheads="1" noChangeShapeType="1"/>
              </p:cNvPicPr>
              <p:nvPr/>
            </p:nvPicPr>
            <p:blipFill>
              <a:blip r:embed="rId5"/>
              <a:stretch>
                <a:fillRect/>
              </a:stretch>
            </p:blipFill>
            <p:spPr>
              <a:xfrm>
                <a:off x="913181" y="2146917"/>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1" name="Slide Zoom 80">
                <a:extLst>
                  <a:ext uri="{FF2B5EF4-FFF2-40B4-BE49-F238E27FC236}">
                    <a16:creationId xmlns:a16="http://schemas.microsoft.com/office/drawing/2014/main" id="{49C0B0F8-3226-4F54-AE0B-924E62A350FB}"/>
                  </a:ext>
                </a:extLst>
              </p:cNvPr>
              <p:cNvGraphicFramePr>
                <a:graphicFrameLocks noChangeAspect="1"/>
              </p:cNvGraphicFramePr>
              <p:nvPr>
                <p:extLst>
                  <p:ext uri="{D42A27DB-BD31-4B8C-83A1-F6EECF244321}">
                    <p14:modId xmlns:p14="http://schemas.microsoft.com/office/powerpoint/2010/main" val="209625285"/>
                  </p:ext>
                </p:extLst>
              </p:nvPr>
            </p:nvGraphicFramePr>
            <p:xfrm>
              <a:off x="3339035" y="2165785"/>
              <a:ext cx="1728000" cy="972000"/>
            </p:xfrm>
            <a:graphic>
              <a:graphicData uri="http://schemas.microsoft.com/office/powerpoint/2016/slidezoom">
                <pslz:sldZm>
                  <pslz:sldZmObj sldId="291" cId="743430244">
                    <pslz:zmPr id="{6275543E-9014-47BD-BBA1-71CC1DD32C72}" transitionDur="1000">
                      <p166:blipFill xmlns:p166="http://schemas.microsoft.com/office/powerpoint/2016/6/main">
                        <a:blip r:embed="rId6"/>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1" name="Slide Zoom 80">
                <a:hlinkClick r:id="rId7" action="ppaction://hlinksldjump"/>
                <a:extLst>
                  <a:ext uri="{FF2B5EF4-FFF2-40B4-BE49-F238E27FC236}">
                    <a16:creationId xmlns:a16="http://schemas.microsoft.com/office/drawing/2014/main" id="{49C0B0F8-3226-4F54-AE0B-924E62A350FB}"/>
                  </a:ext>
                </a:extLst>
              </p:cNvPr>
              <p:cNvPicPr>
                <a:picLocks noGrp="1" noRot="1" noChangeAspect="1" noMove="1" noResize="1" noEditPoints="1" noAdjustHandles="1" noChangeArrowheads="1" noChangeShapeType="1"/>
              </p:cNvPicPr>
              <p:nvPr/>
            </p:nvPicPr>
            <p:blipFill>
              <a:blip r:embed="rId8"/>
              <a:stretch>
                <a:fillRect/>
              </a:stretch>
            </p:blipFill>
            <p:spPr>
              <a:xfrm>
                <a:off x="3339035" y="216578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3" name="Slide Zoom 82">
                <a:extLst>
                  <a:ext uri="{FF2B5EF4-FFF2-40B4-BE49-F238E27FC236}">
                    <a16:creationId xmlns:a16="http://schemas.microsoft.com/office/drawing/2014/main" id="{67985484-CBD9-1B8C-E662-E74B28BE178C}"/>
                  </a:ext>
                </a:extLst>
              </p:cNvPr>
              <p:cNvGraphicFramePr>
                <a:graphicFrameLocks noChangeAspect="1"/>
              </p:cNvGraphicFramePr>
              <p:nvPr>
                <p:extLst>
                  <p:ext uri="{D42A27DB-BD31-4B8C-83A1-F6EECF244321}">
                    <p14:modId xmlns:p14="http://schemas.microsoft.com/office/powerpoint/2010/main" val="1375862178"/>
                  </p:ext>
                </p:extLst>
              </p:nvPr>
            </p:nvGraphicFramePr>
            <p:xfrm>
              <a:off x="5782767" y="2175615"/>
              <a:ext cx="1728000" cy="972000"/>
            </p:xfrm>
            <a:graphic>
              <a:graphicData uri="http://schemas.microsoft.com/office/powerpoint/2016/slidezoom">
                <pslz:sldZm>
                  <pslz:sldZmObj sldId="292" cId="3995440342">
                    <pslz:zmPr id="{764AABE0-E343-4002-8501-A6CC97EEA3F4}" transitionDur="1000">
                      <p166:blipFill xmlns:p166="http://schemas.microsoft.com/office/powerpoint/2016/6/main">
                        <a:blip r:embed="rId9"/>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3" name="Slide Zoom 82">
                <a:hlinkClick r:id="rId10" action="ppaction://hlinksldjump"/>
                <a:extLst>
                  <a:ext uri="{FF2B5EF4-FFF2-40B4-BE49-F238E27FC236}">
                    <a16:creationId xmlns:a16="http://schemas.microsoft.com/office/drawing/2014/main" id="{67985484-CBD9-1B8C-E662-E74B28BE178C}"/>
                  </a:ext>
                </a:extLst>
              </p:cNvPr>
              <p:cNvPicPr>
                <a:picLocks noGrp="1" noRot="1" noChangeAspect="1" noMove="1" noResize="1" noEditPoints="1" noAdjustHandles="1" noChangeArrowheads="1" noChangeShapeType="1"/>
              </p:cNvPicPr>
              <p:nvPr/>
            </p:nvPicPr>
            <p:blipFill>
              <a:blip r:embed="rId11"/>
              <a:stretch>
                <a:fillRect/>
              </a:stretch>
            </p:blipFill>
            <p:spPr>
              <a:xfrm>
                <a:off x="5782767" y="217561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5" name="Slide Zoom 84">
                <a:extLst>
                  <a:ext uri="{FF2B5EF4-FFF2-40B4-BE49-F238E27FC236}">
                    <a16:creationId xmlns:a16="http://schemas.microsoft.com/office/drawing/2014/main" id="{6E4814E0-8856-C807-327D-32FA5B2147B5}"/>
                  </a:ext>
                </a:extLst>
              </p:cNvPr>
              <p:cNvGraphicFramePr>
                <a:graphicFrameLocks noChangeAspect="1"/>
              </p:cNvGraphicFramePr>
              <p:nvPr>
                <p:extLst>
                  <p:ext uri="{D42A27DB-BD31-4B8C-83A1-F6EECF244321}">
                    <p14:modId xmlns:p14="http://schemas.microsoft.com/office/powerpoint/2010/main" val="1328569140"/>
                  </p:ext>
                </p:extLst>
              </p:nvPr>
            </p:nvGraphicFramePr>
            <p:xfrm>
              <a:off x="7911968" y="2940425"/>
              <a:ext cx="1728000" cy="972000"/>
            </p:xfrm>
            <a:graphic>
              <a:graphicData uri="http://schemas.microsoft.com/office/powerpoint/2016/slidezoom">
                <pslz:sldZm>
                  <pslz:sldZmObj sldId="293" cId="2730270753">
                    <pslz:zmPr id="{7F10D174-847B-4431-B8E1-FD8443935C28}" transitionDur="1000">
                      <p166:blipFill xmlns:p166="http://schemas.microsoft.com/office/powerpoint/2016/6/main">
                        <a:blip r:embed="rId12"/>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5" name="Slide Zoom 84">
                <a:hlinkClick r:id="rId13" action="ppaction://hlinksldjump"/>
                <a:extLst>
                  <a:ext uri="{FF2B5EF4-FFF2-40B4-BE49-F238E27FC236}">
                    <a16:creationId xmlns:a16="http://schemas.microsoft.com/office/drawing/2014/main" id="{6E4814E0-8856-C807-327D-32FA5B2147B5}"/>
                  </a:ext>
                </a:extLst>
              </p:cNvPr>
              <p:cNvPicPr>
                <a:picLocks noGrp="1" noRot="1" noChangeAspect="1" noMove="1" noResize="1" noEditPoints="1" noAdjustHandles="1" noChangeArrowheads="1" noChangeShapeType="1"/>
              </p:cNvPicPr>
              <p:nvPr/>
            </p:nvPicPr>
            <p:blipFill>
              <a:blip r:embed="rId14"/>
              <a:stretch>
                <a:fillRect/>
              </a:stretch>
            </p:blipFill>
            <p:spPr>
              <a:xfrm>
                <a:off x="7911968" y="294042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Slide Zoom 86">
                <a:extLst>
                  <a:ext uri="{FF2B5EF4-FFF2-40B4-BE49-F238E27FC236}">
                    <a16:creationId xmlns:a16="http://schemas.microsoft.com/office/drawing/2014/main" id="{E59FE8DB-3F40-5AC1-E847-898D21348782}"/>
                  </a:ext>
                </a:extLst>
              </p:cNvPr>
              <p:cNvGraphicFramePr>
                <a:graphicFrameLocks noChangeAspect="1"/>
              </p:cNvGraphicFramePr>
              <p:nvPr>
                <p:extLst>
                  <p:ext uri="{D42A27DB-BD31-4B8C-83A1-F6EECF244321}">
                    <p14:modId xmlns:p14="http://schemas.microsoft.com/office/powerpoint/2010/main" val="2047945180"/>
                  </p:ext>
                </p:extLst>
              </p:nvPr>
            </p:nvGraphicFramePr>
            <p:xfrm>
              <a:off x="5274493" y="3634437"/>
              <a:ext cx="1728000" cy="972000"/>
            </p:xfrm>
            <a:graphic>
              <a:graphicData uri="http://schemas.microsoft.com/office/powerpoint/2016/slidezoom">
                <pslz:sldZm>
                  <pslz:sldZmObj sldId="294" cId="4103987174">
                    <pslz:zmPr id="{FA79E47B-B5CB-4138-ACA6-75ABEB5EA83F}" transitionDur="1000">
                      <p166:blipFill xmlns:p166="http://schemas.microsoft.com/office/powerpoint/2016/6/main">
                        <a:blip r:embed="rId15"/>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7" name="Slide Zoom 86">
                <a:hlinkClick r:id="rId16" action="ppaction://hlinksldjump"/>
                <a:extLst>
                  <a:ext uri="{FF2B5EF4-FFF2-40B4-BE49-F238E27FC236}">
                    <a16:creationId xmlns:a16="http://schemas.microsoft.com/office/drawing/2014/main" id="{E59FE8DB-3F40-5AC1-E847-898D21348782}"/>
                  </a:ext>
                </a:extLst>
              </p:cNvPr>
              <p:cNvPicPr>
                <a:picLocks noGrp="1" noRot="1" noChangeAspect="1" noMove="1" noResize="1" noEditPoints="1" noAdjustHandles="1" noChangeArrowheads="1" noChangeShapeType="1"/>
              </p:cNvPicPr>
              <p:nvPr/>
            </p:nvPicPr>
            <p:blipFill>
              <a:blip r:embed="rId17"/>
              <a:stretch>
                <a:fillRect/>
              </a:stretch>
            </p:blipFill>
            <p:spPr>
              <a:xfrm>
                <a:off x="5274493" y="3634437"/>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Slide Zoom 88">
                <a:extLst>
                  <a:ext uri="{FF2B5EF4-FFF2-40B4-BE49-F238E27FC236}">
                    <a16:creationId xmlns:a16="http://schemas.microsoft.com/office/drawing/2014/main" id="{C014864B-795B-20BD-DCF9-F7FEB9A98E92}"/>
                  </a:ext>
                </a:extLst>
              </p:cNvPr>
              <p:cNvGraphicFramePr>
                <a:graphicFrameLocks noChangeAspect="1"/>
              </p:cNvGraphicFramePr>
              <p:nvPr>
                <p:extLst>
                  <p:ext uri="{D42A27DB-BD31-4B8C-83A1-F6EECF244321}">
                    <p14:modId xmlns:p14="http://schemas.microsoft.com/office/powerpoint/2010/main" val="3312778311"/>
                  </p:ext>
                </p:extLst>
              </p:nvPr>
            </p:nvGraphicFramePr>
            <p:xfrm>
              <a:off x="2772843" y="4312223"/>
              <a:ext cx="1728000" cy="972000"/>
            </p:xfrm>
            <a:graphic>
              <a:graphicData uri="http://schemas.microsoft.com/office/powerpoint/2016/slidezoom">
                <pslz:sldZm>
                  <pslz:sldZmObj sldId="295" cId="530502184">
                    <pslz:zmPr id="{A06DAE9F-B94A-42FC-85F4-D419ACDAED36}" transitionDur="1000">
                      <p166:blipFill xmlns:p166="http://schemas.microsoft.com/office/powerpoint/2016/6/main">
                        <a:blip r:embed="rId18"/>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9" name="Slide Zoom 88">
                <a:hlinkClick r:id="rId19" action="ppaction://hlinksldjump"/>
                <a:extLst>
                  <a:ext uri="{FF2B5EF4-FFF2-40B4-BE49-F238E27FC236}">
                    <a16:creationId xmlns:a16="http://schemas.microsoft.com/office/drawing/2014/main" id="{C014864B-795B-20BD-DCF9-F7FEB9A98E92}"/>
                  </a:ext>
                </a:extLst>
              </p:cNvPr>
              <p:cNvPicPr>
                <a:picLocks noGrp="1" noRot="1" noChangeAspect="1" noMove="1" noResize="1" noEditPoints="1" noAdjustHandles="1" noChangeArrowheads="1" noChangeShapeType="1"/>
              </p:cNvPicPr>
              <p:nvPr/>
            </p:nvPicPr>
            <p:blipFill>
              <a:blip r:embed="rId20"/>
              <a:stretch>
                <a:fillRect/>
              </a:stretch>
            </p:blipFill>
            <p:spPr>
              <a:xfrm>
                <a:off x="2772843" y="4312223"/>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Slide Zoom 90">
                <a:extLst>
                  <a:ext uri="{FF2B5EF4-FFF2-40B4-BE49-F238E27FC236}">
                    <a16:creationId xmlns:a16="http://schemas.microsoft.com/office/drawing/2014/main" id="{C9033654-F09E-5A82-FE19-12FA655D57DB}"/>
                  </a:ext>
                </a:extLst>
              </p:cNvPr>
              <p:cNvGraphicFramePr>
                <a:graphicFrameLocks noChangeAspect="1"/>
              </p:cNvGraphicFramePr>
              <p:nvPr>
                <p:extLst>
                  <p:ext uri="{D42A27DB-BD31-4B8C-83A1-F6EECF244321}">
                    <p14:modId xmlns:p14="http://schemas.microsoft.com/office/powerpoint/2010/main" val="1017453059"/>
                  </p:ext>
                </p:extLst>
              </p:nvPr>
            </p:nvGraphicFramePr>
            <p:xfrm>
              <a:off x="5349803" y="4991431"/>
              <a:ext cx="1728000" cy="972000"/>
            </p:xfrm>
            <a:graphic>
              <a:graphicData uri="http://schemas.microsoft.com/office/powerpoint/2016/slidezoom">
                <pslz:sldZm>
                  <pslz:sldZmObj sldId="296" cId="2487432551">
                    <pslz:zmPr id="{FE6706FF-084E-4C44-AA3E-2FD26A496E04}" transitionDur="1000">
                      <p166:blipFill xmlns:p166="http://schemas.microsoft.com/office/powerpoint/2016/6/main">
                        <a:blip r:embed="rId21"/>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91" name="Slide Zoom 90">
                <a:hlinkClick r:id="rId22" action="ppaction://hlinksldjump"/>
                <a:extLst>
                  <a:ext uri="{FF2B5EF4-FFF2-40B4-BE49-F238E27FC236}">
                    <a16:creationId xmlns:a16="http://schemas.microsoft.com/office/drawing/2014/main" id="{C9033654-F09E-5A82-FE19-12FA655D57DB}"/>
                  </a:ext>
                </a:extLst>
              </p:cNvPr>
              <p:cNvPicPr>
                <a:picLocks noGrp="1" noRot="1" noChangeAspect="1" noMove="1" noResize="1" noEditPoints="1" noAdjustHandles="1" noChangeArrowheads="1" noChangeShapeType="1"/>
              </p:cNvPicPr>
              <p:nvPr/>
            </p:nvPicPr>
            <p:blipFill>
              <a:blip r:embed="rId23"/>
              <a:stretch>
                <a:fillRect/>
              </a:stretch>
            </p:blipFill>
            <p:spPr>
              <a:xfrm>
                <a:off x="5349803" y="4991431"/>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Slide Zoom 92">
                <a:extLst>
                  <a:ext uri="{FF2B5EF4-FFF2-40B4-BE49-F238E27FC236}">
                    <a16:creationId xmlns:a16="http://schemas.microsoft.com/office/drawing/2014/main" id="{3A1D1EC9-844E-E3C3-404C-F563278721D5}"/>
                  </a:ext>
                </a:extLst>
              </p:cNvPr>
              <p:cNvGraphicFramePr>
                <a:graphicFrameLocks noChangeAspect="1"/>
              </p:cNvGraphicFramePr>
              <p:nvPr>
                <p:extLst>
                  <p:ext uri="{D42A27DB-BD31-4B8C-83A1-F6EECF244321}">
                    <p14:modId xmlns:p14="http://schemas.microsoft.com/office/powerpoint/2010/main" val="1606897887"/>
                  </p:ext>
                </p:extLst>
              </p:nvPr>
            </p:nvGraphicFramePr>
            <p:xfrm>
              <a:off x="7719199" y="4953973"/>
              <a:ext cx="1728000" cy="972000"/>
            </p:xfrm>
            <a:graphic>
              <a:graphicData uri="http://schemas.microsoft.com/office/powerpoint/2016/slidezoom">
                <pslz:sldZm>
                  <pslz:sldZmObj sldId="297" cId="3809413294">
                    <pslz:zmPr id="{6E23BDE0-6948-4B75-ACC6-1ECE9CCB71B5}" transitionDur="1000">
                      <p166:blipFill xmlns:p166="http://schemas.microsoft.com/office/powerpoint/2016/6/main">
                        <a:blip r:embed="rId24"/>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93" name="Slide Zoom 92">
                <a:hlinkClick r:id="rId25" action="ppaction://hlinksldjump"/>
                <a:extLst>
                  <a:ext uri="{FF2B5EF4-FFF2-40B4-BE49-F238E27FC236}">
                    <a16:creationId xmlns:a16="http://schemas.microsoft.com/office/drawing/2014/main" id="{3A1D1EC9-844E-E3C3-404C-F563278721D5}"/>
                  </a:ext>
                </a:extLst>
              </p:cNvPr>
              <p:cNvPicPr>
                <a:picLocks noGrp="1" noRot="1" noChangeAspect="1" noMove="1" noResize="1" noEditPoints="1" noAdjustHandles="1" noChangeArrowheads="1" noChangeShapeType="1"/>
              </p:cNvPicPr>
              <p:nvPr/>
            </p:nvPicPr>
            <p:blipFill>
              <a:blip r:embed="rId26"/>
              <a:stretch>
                <a:fillRect/>
              </a:stretch>
            </p:blipFill>
            <p:spPr>
              <a:xfrm>
                <a:off x="7719199" y="4953973"/>
                <a:ext cx="1728000" cy="972000"/>
              </a:xfrm>
              <a:prstGeom prst="rect">
                <a:avLst/>
              </a:prstGeom>
              <a:ln w="3175">
                <a:solidFill>
                  <a:prstClr val="ltGray"/>
                </a:solidFill>
              </a:ln>
            </p:spPr>
          </p:pic>
        </mc:Fallback>
      </mc:AlternateContent>
      <p:sp>
        <p:nvSpPr>
          <p:cNvPr id="94" name="Title 93">
            <a:extLst>
              <a:ext uri="{FF2B5EF4-FFF2-40B4-BE49-F238E27FC236}">
                <a16:creationId xmlns:a16="http://schemas.microsoft.com/office/drawing/2014/main" id="{0F3C5720-CC0C-1082-8961-E2391F5C28C1}"/>
              </a:ext>
            </a:extLst>
          </p:cNvPr>
          <p:cNvSpPr>
            <a:spLocks noGrp="1"/>
          </p:cNvSpPr>
          <p:nvPr>
            <p:ph type="title"/>
          </p:nvPr>
        </p:nvSpPr>
        <p:spPr/>
        <p:txBody>
          <a:bodyPr>
            <a:normAutofit/>
          </a:bodyPr>
          <a:lstStyle/>
          <a:p>
            <a:r>
              <a:rPr lang="en-US"/>
              <a:t>From Cameras to Insights: Applying IoT and AI to Parking</a:t>
            </a:r>
            <a:endParaRPr lang="en-SE"/>
          </a:p>
        </p:txBody>
      </p:sp>
      <p:sp>
        <p:nvSpPr>
          <p:cNvPr id="95" name="TextBox 94">
            <a:extLst>
              <a:ext uri="{FF2B5EF4-FFF2-40B4-BE49-F238E27FC236}">
                <a16:creationId xmlns:a16="http://schemas.microsoft.com/office/drawing/2014/main" id="{893BD2F3-254C-6D94-4961-0FA5D8DED351}"/>
              </a:ext>
            </a:extLst>
          </p:cNvPr>
          <p:cNvSpPr txBox="1"/>
          <p:nvPr/>
        </p:nvSpPr>
        <p:spPr bwMode="auto">
          <a:xfrm>
            <a:off x="1397718" y="1878905"/>
            <a:ext cx="1044601"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Beginning</a:t>
            </a:r>
            <a:endParaRPr lang="en-SE" sz="1400" err="1"/>
          </a:p>
        </p:txBody>
      </p:sp>
      <p:sp>
        <p:nvSpPr>
          <p:cNvPr id="96" name="TextBox 95">
            <a:extLst>
              <a:ext uri="{FF2B5EF4-FFF2-40B4-BE49-F238E27FC236}">
                <a16:creationId xmlns:a16="http://schemas.microsoft.com/office/drawing/2014/main" id="{C8129FEE-C076-CF28-79EC-9CCD2E3724C1}"/>
              </a:ext>
            </a:extLst>
          </p:cNvPr>
          <p:cNvSpPr txBox="1"/>
          <p:nvPr/>
        </p:nvSpPr>
        <p:spPr bwMode="auto">
          <a:xfrm>
            <a:off x="3509745" y="1878905"/>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Early Exploration</a:t>
            </a:r>
            <a:endParaRPr lang="en-SE" sz="1400" err="1"/>
          </a:p>
        </p:txBody>
      </p:sp>
      <p:sp>
        <p:nvSpPr>
          <p:cNvPr id="97" name="TextBox 96">
            <a:extLst>
              <a:ext uri="{FF2B5EF4-FFF2-40B4-BE49-F238E27FC236}">
                <a16:creationId xmlns:a16="http://schemas.microsoft.com/office/drawing/2014/main" id="{5CC1AD62-0542-4281-A2BE-B24E7EBF8C3F}"/>
              </a:ext>
            </a:extLst>
          </p:cNvPr>
          <p:cNvSpPr txBox="1"/>
          <p:nvPr/>
        </p:nvSpPr>
        <p:spPr bwMode="auto">
          <a:xfrm>
            <a:off x="5782767" y="1878905"/>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First Prototype</a:t>
            </a:r>
            <a:endParaRPr lang="en-SE" sz="1400" err="1"/>
          </a:p>
        </p:txBody>
      </p:sp>
      <p:sp>
        <p:nvSpPr>
          <p:cNvPr id="98" name="TextBox 97">
            <a:extLst>
              <a:ext uri="{FF2B5EF4-FFF2-40B4-BE49-F238E27FC236}">
                <a16:creationId xmlns:a16="http://schemas.microsoft.com/office/drawing/2014/main" id="{6F34885E-8AC2-3E39-7416-D359CBFA16DD}"/>
              </a:ext>
            </a:extLst>
          </p:cNvPr>
          <p:cNvSpPr txBox="1"/>
          <p:nvPr/>
        </p:nvSpPr>
        <p:spPr bwMode="auto">
          <a:xfrm>
            <a:off x="8360402" y="252582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Creative Setup</a:t>
            </a:r>
            <a:endParaRPr lang="en-SE" sz="1400" err="1"/>
          </a:p>
        </p:txBody>
      </p:sp>
      <p:sp>
        <p:nvSpPr>
          <p:cNvPr id="99" name="TextBox 98">
            <a:extLst>
              <a:ext uri="{FF2B5EF4-FFF2-40B4-BE49-F238E27FC236}">
                <a16:creationId xmlns:a16="http://schemas.microsoft.com/office/drawing/2014/main" id="{6313B3CD-187B-2A1F-1127-2030C8C7217F}"/>
              </a:ext>
            </a:extLst>
          </p:cNvPr>
          <p:cNvSpPr txBox="1"/>
          <p:nvPr/>
        </p:nvSpPr>
        <p:spPr bwMode="auto">
          <a:xfrm>
            <a:off x="5439762" y="3308757"/>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The Challenge</a:t>
            </a:r>
            <a:endParaRPr lang="en-SE" sz="1400" err="1"/>
          </a:p>
        </p:txBody>
      </p:sp>
      <p:sp>
        <p:nvSpPr>
          <p:cNvPr id="100" name="TextBox 99">
            <a:extLst>
              <a:ext uri="{FF2B5EF4-FFF2-40B4-BE49-F238E27FC236}">
                <a16:creationId xmlns:a16="http://schemas.microsoft.com/office/drawing/2014/main" id="{4FFE5720-EA88-EEBD-DAB3-194859327735}"/>
              </a:ext>
            </a:extLst>
          </p:cNvPr>
          <p:cNvSpPr txBox="1"/>
          <p:nvPr/>
        </p:nvSpPr>
        <p:spPr bwMode="auto">
          <a:xfrm>
            <a:off x="2898628" y="3930797"/>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Result</a:t>
            </a:r>
            <a:endParaRPr lang="en-SE" sz="1400" err="1"/>
          </a:p>
        </p:txBody>
      </p:sp>
      <p:sp>
        <p:nvSpPr>
          <p:cNvPr id="101" name="TextBox 100">
            <a:extLst>
              <a:ext uri="{FF2B5EF4-FFF2-40B4-BE49-F238E27FC236}">
                <a16:creationId xmlns:a16="http://schemas.microsoft.com/office/drawing/2014/main" id="{7BB87F45-27F9-B2EA-3031-212358437BE9}"/>
              </a:ext>
            </a:extLst>
          </p:cNvPr>
          <p:cNvSpPr txBox="1"/>
          <p:nvPr/>
        </p:nvSpPr>
        <p:spPr bwMode="auto">
          <a:xfrm>
            <a:off x="5307758" y="607517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Internal Impact</a:t>
            </a:r>
            <a:endParaRPr lang="en-SE" sz="1400" err="1"/>
          </a:p>
        </p:txBody>
      </p:sp>
      <p:sp>
        <p:nvSpPr>
          <p:cNvPr id="102" name="TextBox 101">
            <a:extLst>
              <a:ext uri="{FF2B5EF4-FFF2-40B4-BE49-F238E27FC236}">
                <a16:creationId xmlns:a16="http://schemas.microsoft.com/office/drawing/2014/main" id="{A74DE600-1469-9BF4-C1E5-3D2C86C329EA}"/>
              </a:ext>
            </a:extLst>
          </p:cNvPr>
          <p:cNvSpPr txBox="1"/>
          <p:nvPr/>
        </p:nvSpPr>
        <p:spPr bwMode="auto">
          <a:xfrm>
            <a:off x="7759644" y="607517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What's Next</a:t>
            </a:r>
            <a:endParaRPr lang="en-SE" sz="1400" err="1"/>
          </a:p>
        </p:txBody>
      </p:sp>
    </p:spTree>
    <p:extLst>
      <p:ext uri="{BB962C8B-B14F-4D97-AF65-F5344CB8AC3E}">
        <p14:creationId xmlns:p14="http://schemas.microsoft.com/office/powerpoint/2010/main" val="3180182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5D83E59-90D9-2686-37BB-7DBFB9D8E3BC}"/>
              </a:ext>
            </a:extLst>
          </p:cNvPr>
          <p:cNvGrpSpPr/>
          <p:nvPr/>
        </p:nvGrpSpPr>
        <p:grpSpPr>
          <a:xfrm>
            <a:off x="1920019" y="2496946"/>
            <a:ext cx="8796297" cy="3078832"/>
            <a:chOff x="1920019" y="2496946"/>
            <a:chExt cx="8796297" cy="3078832"/>
          </a:xfrm>
        </p:grpSpPr>
        <p:cxnSp>
          <p:nvCxnSpPr>
            <p:cNvPr id="37" name="Shape 25060">
              <a:extLst>
                <a:ext uri="{FF2B5EF4-FFF2-40B4-BE49-F238E27FC236}">
                  <a16:creationId xmlns:a16="http://schemas.microsoft.com/office/drawing/2014/main" id="{8204D39F-F98A-6AF0-516E-3F3425C8BCCE}"/>
                </a:ext>
              </a:extLst>
            </p:cNvPr>
            <p:cNvCxnSpPr>
              <a:cxnSpLocks/>
            </p:cNvCxnSpPr>
            <p:nvPr/>
          </p:nvCxnSpPr>
          <p:spPr>
            <a:xfrm>
              <a:off x="4909971" y="4022235"/>
              <a:ext cx="2607665" cy="0"/>
            </a:xfrm>
            <a:prstGeom prst="straightConnector1">
              <a:avLst/>
            </a:prstGeom>
            <a:noFill/>
            <a:ln w="101600" cap="flat" cmpd="sng">
              <a:solidFill>
                <a:schemeClr val="accent1"/>
              </a:solidFill>
              <a:prstDash val="solid"/>
              <a:round/>
              <a:headEnd type="none" w="sm" len="sm"/>
              <a:tailEnd type="none" w="sm" len="sm"/>
            </a:ln>
          </p:spPr>
        </p:cxnSp>
        <p:cxnSp>
          <p:nvCxnSpPr>
            <p:cNvPr id="47" name="Shape 25072">
              <a:extLst>
                <a:ext uri="{FF2B5EF4-FFF2-40B4-BE49-F238E27FC236}">
                  <a16:creationId xmlns:a16="http://schemas.microsoft.com/office/drawing/2014/main" id="{FC9E4F84-4D0D-A097-AC31-06712296957A}"/>
                </a:ext>
              </a:extLst>
            </p:cNvPr>
            <p:cNvCxnSpPr/>
            <p:nvPr/>
          </p:nvCxnSpPr>
          <p:spPr>
            <a:xfrm>
              <a:off x="2136801" y="2699891"/>
              <a:ext cx="5407200" cy="0"/>
            </a:xfrm>
            <a:prstGeom prst="straightConnector1">
              <a:avLst/>
            </a:prstGeom>
            <a:noFill/>
            <a:ln w="101600" cap="flat" cmpd="sng">
              <a:solidFill>
                <a:schemeClr val="accent1"/>
              </a:solidFill>
              <a:prstDash val="solid"/>
              <a:round/>
              <a:headEnd type="none" w="sm" len="sm"/>
              <a:tailEnd type="none" w="sm" len="sm"/>
            </a:ln>
          </p:spPr>
        </p:cxnSp>
        <p:cxnSp>
          <p:nvCxnSpPr>
            <p:cNvPr id="48" name="Shape 25073">
              <a:extLst>
                <a:ext uri="{FF2B5EF4-FFF2-40B4-BE49-F238E27FC236}">
                  <a16:creationId xmlns:a16="http://schemas.microsoft.com/office/drawing/2014/main" id="{90524AEC-9DE3-3EB8-C8CA-56CFCC9301FB}"/>
                </a:ext>
              </a:extLst>
            </p:cNvPr>
            <p:cNvCxnSpPr/>
            <p:nvPr/>
          </p:nvCxnSpPr>
          <p:spPr>
            <a:xfrm>
              <a:off x="4965116" y="5363626"/>
              <a:ext cx="5751200" cy="0"/>
            </a:xfrm>
            <a:prstGeom prst="straightConnector1">
              <a:avLst/>
            </a:prstGeom>
            <a:noFill/>
            <a:ln w="101600" cap="flat" cmpd="sng">
              <a:solidFill>
                <a:schemeClr val="accent1"/>
              </a:solidFill>
              <a:prstDash val="solid"/>
              <a:round/>
              <a:headEnd type="none" w="sm" len="sm"/>
              <a:tailEnd type="triangle" w="med" len="med"/>
            </a:ln>
          </p:spPr>
        </p:cxnSp>
        <p:sp>
          <p:nvSpPr>
            <p:cNvPr id="49" name="Shape 25074">
              <a:extLst>
                <a:ext uri="{FF2B5EF4-FFF2-40B4-BE49-F238E27FC236}">
                  <a16:creationId xmlns:a16="http://schemas.microsoft.com/office/drawing/2014/main" id="{07E4CB02-FB63-6520-0E9C-6F66278411F7}"/>
                </a:ext>
              </a:extLst>
            </p:cNvPr>
            <p:cNvSpPr/>
            <p:nvPr/>
          </p:nvSpPr>
          <p:spPr>
            <a:xfrm>
              <a:off x="7016246"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0" name="Shape 25080">
              <a:extLst>
                <a:ext uri="{FF2B5EF4-FFF2-40B4-BE49-F238E27FC236}">
                  <a16:creationId xmlns:a16="http://schemas.microsoft.com/office/drawing/2014/main" id="{5B45254A-1657-A9D5-63EC-592855DC78DC}"/>
                </a:ext>
              </a:extLst>
            </p:cNvPr>
            <p:cNvSpPr/>
            <p:nvPr/>
          </p:nvSpPr>
          <p:spPr>
            <a:xfrm>
              <a:off x="4548761"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1" name="Shape 25081">
              <a:extLst>
                <a:ext uri="{FF2B5EF4-FFF2-40B4-BE49-F238E27FC236}">
                  <a16:creationId xmlns:a16="http://schemas.microsoft.com/office/drawing/2014/main" id="{731C0D3D-3EC4-DA14-E100-2E6CE4DA7AFB}"/>
                </a:ext>
              </a:extLst>
            </p:cNvPr>
            <p:cNvSpPr/>
            <p:nvPr/>
          </p:nvSpPr>
          <p:spPr>
            <a:xfrm>
              <a:off x="2081277" y="2632917"/>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2" name="Shape 25083">
              <a:extLst>
                <a:ext uri="{FF2B5EF4-FFF2-40B4-BE49-F238E27FC236}">
                  <a16:creationId xmlns:a16="http://schemas.microsoft.com/office/drawing/2014/main" id="{DB822B0D-91E7-8956-E904-E796946629C0}"/>
                </a:ext>
              </a:extLst>
            </p:cNvPr>
            <p:cNvSpPr/>
            <p:nvPr/>
          </p:nvSpPr>
          <p:spPr>
            <a:xfrm>
              <a:off x="6758220" y="2699819"/>
              <a:ext cx="1586222" cy="1357067"/>
            </a:xfrm>
            <a:prstGeom prst="arc">
              <a:avLst>
                <a:gd name="adj1" fmla="val 16101423"/>
                <a:gd name="adj2" fmla="val 2146372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3" name="Shape 25061">
              <a:extLst>
                <a:ext uri="{FF2B5EF4-FFF2-40B4-BE49-F238E27FC236}">
                  <a16:creationId xmlns:a16="http://schemas.microsoft.com/office/drawing/2014/main" id="{58A36CFA-E75B-DFFB-8096-9F7E4CCDE12D}"/>
                </a:ext>
              </a:extLst>
            </p:cNvPr>
            <p:cNvSpPr/>
            <p:nvPr/>
          </p:nvSpPr>
          <p:spPr>
            <a:xfrm rot="10800000" flipH="1">
              <a:off x="6756477" y="2664886"/>
              <a:ext cx="1574627" cy="1357067"/>
            </a:xfrm>
            <a:prstGeom prst="arc">
              <a:avLst>
                <a:gd name="adj1" fmla="val 16035078"/>
                <a:gd name="adj2" fmla="val 6414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4" name="Shape 25085">
              <a:extLst>
                <a:ext uri="{FF2B5EF4-FFF2-40B4-BE49-F238E27FC236}">
                  <a16:creationId xmlns:a16="http://schemas.microsoft.com/office/drawing/2014/main" id="{D2D775CC-A3F9-40FD-54EE-488C91E97F26}"/>
                </a:ext>
              </a:extLst>
            </p:cNvPr>
            <p:cNvSpPr/>
            <p:nvPr/>
          </p:nvSpPr>
          <p:spPr>
            <a:xfrm flipH="1">
              <a:off x="4150666" y="4021385"/>
              <a:ext cx="1586222" cy="1383421"/>
            </a:xfrm>
            <a:prstGeom prst="arc">
              <a:avLst>
                <a:gd name="adj1" fmla="val 16101423"/>
                <a:gd name="adj2" fmla="val 2146372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5" name="Shape 25086">
              <a:extLst>
                <a:ext uri="{FF2B5EF4-FFF2-40B4-BE49-F238E27FC236}">
                  <a16:creationId xmlns:a16="http://schemas.microsoft.com/office/drawing/2014/main" id="{F6F44C69-3619-4094-E587-519641F90844}"/>
                </a:ext>
              </a:extLst>
            </p:cNvPr>
            <p:cNvSpPr/>
            <p:nvPr/>
          </p:nvSpPr>
          <p:spPr>
            <a:xfrm rot="10800000">
              <a:off x="4150463" y="3978589"/>
              <a:ext cx="1574627" cy="1383421"/>
            </a:xfrm>
            <a:prstGeom prst="arc">
              <a:avLst>
                <a:gd name="adj1" fmla="val 16035078"/>
                <a:gd name="adj2" fmla="val 64140"/>
              </a:avLst>
            </a:prstGeom>
            <a:noFill/>
            <a:ln w="1016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6" name="Shape 25087">
              <a:extLst>
                <a:ext uri="{FF2B5EF4-FFF2-40B4-BE49-F238E27FC236}">
                  <a16:creationId xmlns:a16="http://schemas.microsoft.com/office/drawing/2014/main" id="{908B49B8-6FDA-18F2-543D-6964F537941D}"/>
                </a:ext>
              </a:extLst>
            </p:cNvPr>
            <p:cNvSpPr/>
            <p:nvPr/>
          </p:nvSpPr>
          <p:spPr>
            <a:xfrm>
              <a:off x="4163987" y="4742518"/>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8" name="Shape 25090">
              <a:extLst>
                <a:ext uri="{FF2B5EF4-FFF2-40B4-BE49-F238E27FC236}">
                  <a16:creationId xmlns:a16="http://schemas.microsoft.com/office/drawing/2014/main" id="{3E57A403-4D3C-C242-EE6F-03F0534FC214}"/>
                </a:ext>
              </a:extLst>
            </p:cNvPr>
            <p:cNvSpPr/>
            <p:nvPr/>
          </p:nvSpPr>
          <p:spPr>
            <a:xfrm>
              <a:off x="8480886" y="5268306"/>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sp>
          <p:nvSpPr>
            <p:cNvPr id="59" name="Oval 58">
              <a:extLst>
                <a:ext uri="{FF2B5EF4-FFF2-40B4-BE49-F238E27FC236}">
                  <a16:creationId xmlns:a16="http://schemas.microsoft.com/office/drawing/2014/main" id="{E9FCFF38-84A6-EEEC-B27C-2770DE562C14}"/>
                </a:ext>
              </a:extLst>
            </p:cNvPr>
            <p:cNvSpPr>
              <a:spLocks noChangeAspect="1"/>
            </p:cNvSpPr>
            <p:nvPr/>
          </p:nvSpPr>
          <p:spPr>
            <a:xfrm>
              <a:off x="4414551"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2</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0" name="Oval 59">
              <a:extLst>
                <a:ext uri="{FF2B5EF4-FFF2-40B4-BE49-F238E27FC236}">
                  <a16:creationId xmlns:a16="http://schemas.microsoft.com/office/drawing/2014/main" id="{5B2A2875-B1B6-3818-1AE7-5ECB2C5F543C}"/>
                </a:ext>
              </a:extLst>
            </p:cNvPr>
            <p:cNvSpPr>
              <a:spLocks noChangeAspect="1"/>
            </p:cNvSpPr>
            <p:nvPr/>
          </p:nvSpPr>
          <p:spPr>
            <a:xfrm>
              <a:off x="6921486"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3</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2" name="Oval 61">
              <a:extLst>
                <a:ext uri="{FF2B5EF4-FFF2-40B4-BE49-F238E27FC236}">
                  <a16:creationId xmlns:a16="http://schemas.microsoft.com/office/drawing/2014/main" id="{73113F9F-EDD8-DC50-2E56-D93AA90D741F}"/>
                </a:ext>
              </a:extLst>
            </p:cNvPr>
            <p:cNvSpPr>
              <a:spLocks noChangeAspect="1"/>
            </p:cNvSpPr>
            <p:nvPr/>
          </p:nvSpPr>
          <p:spPr>
            <a:xfrm>
              <a:off x="8114322" y="3127418"/>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4</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3" name="Oval 62">
              <a:extLst>
                <a:ext uri="{FF2B5EF4-FFF2-40B4-BE49-F238E27FC236}">
                  <a16:creationId xmlns:a16="http://schemas.microsoft.com/office/drawing/2014/main" id="{113143E4-4167-AB41-A148-761F3E134235}"/>
                </a:ext>
              </a:extLst>
            </p:cNvPr>
            <p:cNvSpPr>
              <a:spLocks noChangeAspect="1"/>
            </p:cNvSpPr>
            <p:nvPr/>
          </p:nvSpPr>
          <p:spPr>
            <a:xfrm>
              <a:off x="5921711" y="3798197"/>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5</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4" name="Oval 63">
              <a:extLst>
                <a:ext uri="{FF2B5EF4-FFF2-40B4-BE49-F238E27FC236}">
                  <a16:creationId xmlns:a16="http://schemas.microsoft.com/office/drawing/2014/main" id="{9CFFC796-7696-FD5B-C9FF-A789487C523A}"/>
                </a:ext>
              </a:extLst>
            </p:cNvPr>
            <p:cNvSpPr>
              <a:spLocks noChangeAspect="1"/>
            </p:cNvSpPr>
            <p:nvPr/>
          </p:nvSpPr>
          <p:spPr>
            <a:xfrm>
              <a:off x="3953841" y="4490517"/>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6</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5" name="Oval 64">
              <a:extLst>
                <a:ext uri="{FF2B5EF4-FFF2-40B4-BE49-F238E27FC236}">
                  <a16:creationId xmlns:a16="http://schemas.microsoft.com/office/drawing/2014/main" id="{B058750F-9B8F-B5BB-BED2-C0A908F10BB1}"/>
                </a:ext>
              </a:extLst>
            </p:cNvPr>
            <p:cNvSpPr>
              <a:spLocks noChangeAspect="1"/>
            </p:cNvSpPr>
            <p:nvPr/>
          </p:nvSpPr>
          <p:spPr>
            <a:xfrm>
              <a:off x="1920019" y="2496946"/>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1</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66" name="Oval 65">
              <a:extLst>
                <a:ext uri="{FF2B5EF4-FFF2-40B4-BE49-F238E27FC236}">
                  <a16:creationId xmlns:a16="http://schemas.microsoft.com/office/drawing/2014/main" id="{7C217717-641F-776E-83F9-5D486213856D}"/>
                </a:ext>
              </a:extLst>
            </p:cNvPr>
            <p:cNvSpPr>
              <a:spLocks noChangeAspect="1"/>
            </p:cNvSpPr>
            <p:nvPr/>
          </p:nvSpPr>
          <p:spPr>
            <a:xfrm>
              <a:off x="8366417" y="5143778"/>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8</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p:sp>
          <p:nvSpPr>
            <p:cNvPr id="78" name="Shape 25090">
              <a:extLst>
                <a:ext uri="{FF2B5EF4-FFF2-40B4-BE49-F238E27FC236}">
                  <a16:creationId xmlns:a16="http://schemas.microsoft.com/office/drawing/2014/main" id="{1D20E987-7DBD-3A35-823E-EE1BA039AC59}"/>
                </a:ext>
              </a:extLst>
            </p:cNvPr>
            <p:cNvSpPr/>
            <p:nvPr/>
          </p:nvSpPr>
          <p:spPr>
            <a:xfrm>
              <a:off x="6567775" y="5335306"/>
              <a:ext cx="134000" cy="134000"/>
            </a:xfrm>
            <a:prstGeom prst="ellipse">
              <a:avLst/>
            </a:prstGeom>
            <a:solidFill>
              <a:schemeClr val="accent5"/>
            </a:solidFill>
            <a:ln>
              <a:solidFill>
                <a:schemeClr val="accent3"/>
              </a:solid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sz="2400" b="0" i="0" u="none" strike="noStrike" kern="1000" cap="none" spc="-30" normalizeH="0" baseline="0" noProof="0">
                <a:ln>
                  <a:noFill/>
                </a:ln>
                <a:solidFill>
                  <a:schemeClr val="bg1"/>
                </a:solidFill>
                <a:effectLst/>
                <a:uLnTx/>
                <a:uFillTx/>
                <a:latin typeface="Ericsson Hilda"/>
                <a:ea typeface="Ericsson Hilda"/>
                <a:cs typeface="Ericsson Hilda"/>
                <a:sym typeface="Ericsson Hilda"/>
              </a:endParaRPr>
            </a:p>
          </p:txBody>
        </p:sp>
      </p:grpSp>
      <p:sp>
        <p:nvSpPr>
          <p:cNvPr id="77" name="Oval 76">
            <a:extLst>
              <a:ext uri="{FF2B5EF4-FFF2-40B4-BE49-F238E27FC236}">
                <a16:creationId xmlns:a16="http://schemas.microsoft.com/office/drawing/2014/main" id="{A2DB39BF-082D-3FD1-39A6-09CBFF4BC42F}"/>
              </a:ext>
            </a:extLst>
          </p:cNvPr>
          <p:cNvSpPr>
            <a:spLocks noChangeAspect="1"/>
          </p:cNvSpPr>
          <p:nvPr/>
        </p:nvSpPr>
        <p:spPr>
          <a:xfrm>
            <a:off x="6417993" y="5130479"/>
            <a:ext cx="433564" cy="43200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2000" b="0" i="0" u="none" strike="noStrike" kern="1000" cap="none" spc="-30" normalizeH="0" baseline="0" noProof="0">
                <a:ln>
                  <a:noFill/>
                </a:ln>
                <a:solidFill>
                  <a:schemeClr val="bg1"/>
                </a:solidFill>
                <a:effectLst/>
                <a:uLnTx/>
                <a:uFillTx/>
                <a:latin typeface="Ericsson Hilda"/>
                <a:ea typeface="+mn-ea"/>
                <a:cs typeface="+mn-cs"/>
              </a:rPr>
              <a:t>7</a:t>
            </a:r>
            <a:endParaRPr kumimoji="0" lang="en-SG" sz="2000" b="0" i="0" u="none" strike="noStrike" kern="1000" cap="none" spc="-30" normalizeH="0" baseline="0" noProof="0">
              <a:ln>
                <a:noFill/>
              </a:ln>
              <a:solidFill>
                <a:schemeClr val="bg1"/>
              </a:solidFill>
              <a:effectLst/>
              <a:uLnTx/>
              <a:uFillTx/>
              <a:latin typeface="Ericsson Hilda"/>
              <a:ea typeface="+mn-ea"/>
              <a:cs typeface="+mn-cs"/>
            </a:endParaRPr>
          </a:p>
        </p:txBody>
      </p:sp>
      <mc:AlternateContent xmlns:mc="http://schemas.openxmlformats.org/markup-compatibility/2006" xmlns:pslz="http://schemas.microsoft.com/office/powerpoint/2016/slidezoom">
        <mc:Choice Requires="pslz">
          <p:graphicFrame>
            <p:nvGraphicFramePr>
              <p:cNvPr id="80" name="Slide Zoom 79">
                <a:extLst>
                  <a:ext uri="{FF2B5EF4-FFF2-40B4-BE49-F238E27FC236}">
                    <a16:creationId xmlns:a16="http://schemas.microsoft.com/office/drawing/2014/main" id="{2520049B-10AE-3DBD-A98F-B658ADE86877}"/>
                  </a:ext>
                </a:extLst>
              </p:cNvPr>
              <p:cNvGraphicFramePr>
                <a:graphicFrameLocks noChangeAspect="1"/>
              </p:cNvGraphicFramePr>
              <p:nvPr/>
            </p:nvGraphicFramePr>
            <p:xfrm>
              <a:off x="913181" y="2146917"/>
              <a:ext cx="1728000" cy="972000"/>
            </p:xfrm>
            <a:graphic>
              <a:graphicData uri="http://schemas.microsoft.com/office/powerpoint/2016/slidezoom">
                <pslz:sldZm>
                  <pslz:sldZmObj sldId="4195" cId="3715255430">
                    <pslz:zmPr id="{A9DD97FA-3387-461C-8429-742622A5F4FE}" transitionDur="1000">
                      <p166:blipFill xmlns:p166="http://schemas.microsoft.com/office/powerpoint/2016/6/main">
                        <a:blip r:embed="rId3"/>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0" name="Slide Zoom 79">
                <a:hlinkClick r:id="rId4" action="ppaction://hlinksldjump"/>
                <a:extLst>
                  <a:ext uri="{FF2B5EF4-FFF2-40B4-BE49-F238E27FC236}">
                    <a16:creationId xmlns:a16="http://schemas.microsoft.com/office/drawing/2014/main" id="{2520049B-10AE-3DBD-A98F-B658ADE86877}"/>
                  </a:ext>
                </a:extLst>
              </p:cNvPr>
              <p:cNvPicPr>
                <a:picLocks noGrp="1" noRot="1" noChangeAspect="1" noMove="1" noResize="1" noEditPoints="1" noAdjustHandles="1" noChangeArrowheads="1" noChangeShapeType="1"/>
              </p:cNvPicPr>
              <p:nvPr/>
            </p:nvPicPr>
            <p:blipFill>
              <a:blip r:embed="rId5"/>
              <a:stretch>
                <a:fillRect/>
              </a:stretch>
            </p:blipFill>
            <p:spPr>
              <a:xfrm>
                <a:off x="913181" y="2146917"/>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1" name="Slide Zoom 80">
                <a:extLst>
                  <a:ext uri="{FF2B5EF4-FFF2-40B4-BE49-F238E27FC236}">
                    <a16:creationId xmlns:a16="http://schemas.microsoft.com/office/drawing/2014/main" id="{49C0B0F8-3226-4F54-AE0B-924E62A350FB}"/>
                  </a:ext>
                </a:extLst>
              </p:cNvPr>
              <p:cNvGraphicFramePr>
                <a:graphicFrameLocks noChangeAspect="1"/>
              </p:cNvGraphicFramePr>
              <p:nvPr/>
            </p:nvGraphicFramePr>
            <p:xfrm>
              <a:off x="3339035" y="2165785"/>
              <a:ext cx="1728000" cy="972000"/>
            </p:xfrm>
            <a:graphic>
              <a:graphicData uri="http://schemas.microsoft.com/office/powerpoint/2016/slidezoom">
                <pslz:sldZm>
                  <pslz:sldZmObj sldId="4196" cId="743430244">
                    <pslz:zmPr id="{6275543E-9014-47BD-BBA1-71CC1DD32C72}" transitionDur="1000">
                      <p166:blipFill xmlns:p166="http://schemas.microsoft.com/office/powerpoint/2016/6/main">
                        <a:blip r:embed="rId6"/>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1" name="Slide Zoom 80">
                <a:hlinkClick r:id="rId7" action="ppaction://hlinksldjump"/>
                <a:extLst>
                  <a:ext uri="{FF2B5EF4-FFF2-40B4-BE49-F238E27FC236}">
                    <a16:creationId xmlns:a16="http://schemas.microsoft.com/office/drawing/2014/main" id="{49C0B0F8-3226-4F54-AE0B-924E62A350FB}"/>
                  </a:ext>
                </a:extLst>
              </p:cNvPr>
              <p:cNvPicPr>
                <a:picLocks noGrp="1" noRot="1" noChangeAspect="1" noMove="1" noResize="1" noEditPoints="1" noAdjustHandles="1" noChangeArrowheads="1" noChangeShapeType="1"/>
              </p:cNvPicPr>
              <p:nvPr/>
            </p:nvPicPr>
            <p:blipFill>
              <a:blip r:embed="rId8"/>
              <a:stretch>
                <a:fillRect/>
              </a:stretch>
            </p:blipFill>
            <p:spPr>
              <a:xfrm>
                <a:off x="3339035" y="216578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3" name="Slide Zoom 82">
                <a:extLst>
                  <a:ext uri="{FF2B5EF4-FFF2-40B4-BE49-F238E27FC236}">
                    <a16:creationId xmlns:a16="http://schemas.microsoft.com/office/drawing/2014/main" id="{67985484-CBD9-1B8C-E662-E74B28BE178C}"/>
                  </a:ext>
                </a:extLst>
              </p:cNvPr>
              <p:cNvGraphicFramePr>
                <a:graphicFrameLocks noChangeAspect="1"/>
              </p:cNvGraphicFramePr>
              <p:nvPr/>
            </p:nvGraphicFramePr>
            <p:xfrm>
              <a:off x="5782767" y="2175615"/>
              <a:ext cx="1728000" cy="972000"/>
            </p:xfrm>
            <a:graphic>
              <a:graphicData uri="http://schemas.microsoft.com/office/powerpoint/2016/slidezoom">
                <pslz:sldZm>
                  <pslz:sldZmObj sldId="4197" cId="3995440342">
                    <pslz:zmPr id="{764AABE0-E343-4002-8501-A6CC97EEA3F4}" transitionDur="1000">
                      <p166:blipFill xmlns:p166="http://schemas.microsoft.com/office/powerpoint/2016/6/main">
                        <a:blip r:embed="rId9"/>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3" name="Slide Zoom 82">
                <a:hlinkClick r:id="rId10" action="ppaction://hlinksldjump"/>
                <a:extLst>
                  <a:ext uri="{FF2B5EF4-FFF2-40B4-BE49-F238E27FC236}">
                    <a16:creationId xmlns:a16="http://schemas.microsoft.com/office/drawing/2014/main" id="{67985484-CBD9-1B8C-E662-E74B28BE178C}"/>
                  </a:ext>
                </a:extLst>
              </p:cNvPr>
              <p:cNvPicPr>
                <a:picLocks noGrp="1" noRot="1" noChangeAspect="1" noMove="1" noResize="1" noEditPoints="1" noAdjustHandles="1" noChangeArrowheads="1" noChangeShapeType="1"/>
              </p:cNvPicPr>
              <p:nvPr/>
            </p:nvPicPr>
            <p:blipFill>
              <a:blip r:embed="rId11"/>
              <a:stretch>
                <a:fillRect/>
              </a:stretch>
            </p:blipFill>
            <p:spPr>
              <a:xfrm>
                <a:off x="5782767" y="217561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5" name="Slide Zoom 84">
                <a:extLst>
                  <a:ext uri="{FF2B5EF4-FFF2-40B4-BE49-F238E27FC236}">
                    <a16:creationId xmlns:a16="http://schemas.microsoft.com/office/drawing/2014/main" id="{6E4814E0-8856-C807-327D-32FA5B2147B5}"/>
                  </a:ext>
                </a:extLst>
              </p:cNvPr>
              <p:cNvGraphicFramePr>
                <a:graphicFrameLocks noChangeAspect="1"/>
              </p:cNvGraphicFramePr>
              <p:nvPr/>
            </p:nvGraphicFramePr>
            <p:xfrm>
              <a:off x="7911968" y="2940425"/>
              <a:ext cx="1728000" cy="972000"/>
            </p:xfrm>
            <a:graphic>
              <a:graphicData uri="http://schemas.microsoft.com/office/powerpoint/2016/slidezoom">
                <pslz:sldZm>
                  <pslz:sldZmObj sldId="4198" cId="2730270753">
                    <pslz:zmPr id="{7F10D174-847B-4431-B8E1-FD8443935C28}" transitionDur="1000">
                      <p166:blipFill xmlns:p166="http://schemas.microsoft.com/office/powerpoint/2016/6/main">
                        <a:blip r:embed="rId12"/>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5" name="Slide Zoom 84">
                <a:hlinkClick r:id="rId13" action="ppaction://hlinksldjump"/>
                <a:extLst>
                  <a:ext uri="{FF2B5EF4-FFF2-40B4-BE49-F238E27FC236}">
                    <a16:creationId xmlns:a16="http://schemas.microsoft.com/office/drawing/2014/main" id="{6E4814E0-8856-C807-327D-32FA5B2147B5}"/>
                  </a:ext>
                </a:extLst>
              </p:cNvPr>
              <p:cNvPicPr>
                <a:picLocks noGrp="1" noRot="1" noChangeAspect="1" noMove="1" noResize="1" noEditPoints="1" noAdjustHandles="1" noChangeArrowheads="1" noChangeShapeType="1"/>
              </p:cNvPicPr>
              <p:nvPr/>
            </p:nvPicPr>
            <p:blipFill>
              <a:blip r:embed="rId14"/>
              <a:stretch>
                <a:fillRect/>
              </a:stretch>
            </p:blipFill>
            <p:spPr>
              <a:xfrm>
                <a:off x="7911968" y="2940425"/>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Slide Zoom 86">
                <a:extLst>
                  <a:ext uri="{FF2B5EF4-FFF2-40B4-BE49-F238E27FC236}">
                    <a16:creationId xmlns:a16="http://schemas.microsoft.com/office/drawing/2014/main" id="{E59FE8DB-3F40-5AC1-E847-898D21348782}"/>
                  </a:ext>
                </a:extLst>
              </p:cNvPr>
              <p:cNvGraphicFramePr>
                <a:graphicFrameLocks noChangeAspect="1"/>
              </p:cNvGraphicFramePr>
              <p:nvPr/>
            </p:nvGraphicFramePr>
            <p:xfrm>
              <a:off x="5274493" y="3634437"/>
              <a:ext cx="1728000" cy="972000"/>
            </p:xfrm>
            <a:graphic>
              <a:graphicData uri="http://schemas.microsoft.com/office/powerpoint/2016/slidezoom">
                <pslz:sldZm>
                  <pslz:sldZmObj sldId="294" cId="4103987174">
                    <pslz:zmPr id="{FA79E47B-B5CB-4138-ACA6-75ABEB5EA83F}" transitionDur="1000">
                      <p166:blipFill xmlns:p166="http://schemas.microsoft.com/office/powerpoint/2016/6/main">
                        <a:blip r:embed="rId15"/>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7" name="Slide Zoom 86">
                <a:hlinkClick r:id="rId16" action="ppaction://hlinksldjump"/>
                <a:extLst>
                  <a:ext uri="{FF2B5EF4-FFF2-40B4-BE49-F238E27FC236}">
                    <a16:creationId xmlns:a16="http://schemas.microsoft.com/office/drawing/2014/main" id="{E59FE8DB-3F40-5AC1-E847-898D21348782}"/>
                  </a:ext>
                </a:extLst>
              </p:cNvPr>
              <p:cNvPicPr>
                <a:picLocks noGrp="1" noRot="1" noChangeAspect="1" noMove="1" noResize="1" noEditPoints="1" noAdjustHandles="1" noChangeArrowheads="1" noChangeShapeType="1"/>
              </p:cNvPicPr>
              <p:nvPr/>
            </p:nvPicPr>
            <p:blipFill>
              <a:blip r:embed="rId17"/>
              <a:stretch>
                <a:fillRect/>
              </a:stretch>
            </p:blipFill>
            <p:spPr>
              <a:xfrm>
                <a:off x="5274493" y="3634437"/>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Slide Zoom 88">
                <a:extLst>
                  <a:ext uri="{FF2B5EF4-FFF2-40B4-BE49-F238E27FC236}">
                    <a16:creationId xmlns:a16="http://schemas.microsoft.com/office/drawing/2014/main" id="{C014864B-795B-20BD-DCF9-F7FEB9A98E92}"/>
                  </a:ext>
                </a:extLst>
              </p:cNvPr>
              <p:cNvGraphicFramePr>
                <a:graphicFrameLocks noChangeAspect="1"/>
              </p:cNvGraphicFramePr>
              <p:nvPr/>
            </p:nvGraphicFramePr>
            <p:xfrm>
              <a:off x="2772843" y="4312223"/>
              <a:ext cx="1728000" cy="972000"/>
            </p:xfrm>
            <a:graphic>
              <a:graphicData uri="http://schemas.microsoft.com/office/powerpoint/2016/slidezoom">
                <pslz:sldZm>
                  <pslz:sldZmObj sldId="295" cId="530502184">
                    <pslz:zmPr id="{A06DAE9F-B94A-42FC-85F4-D419ACDAED36}" transitionDur="1000">
                      <p166:blipFill xmlns:p166="http://schemas.microsoft.com/office/powerpoint/2016/6/main">
                        <a:blip r:embed="rId18"/>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89" name="Slide Zoom 88">
                <a:hlinkClick r:id="rId19" action="ppaction://hlinksldjump"/>
                <a:extLst>
                  <a:ext uri="{FF2B5EF4-FFF2-40B4-BE49-F238E27FC236}">
                    <a16:creationId xmlns:a16="http://schemas.microsoft.com/office/drawing/2014/main" id="{C014864B-795B-20BD-DCF9-F7FEB9A98E92}"/>
                  </a:ext>
                </a:extLst>
              </p:cNvPr>
              <p:cNvPicPr>
                <a:picLocks noGrp="1" noRot="1" noChangeAspect="1" noMove="1" noResize="1" noEditPoints="1" noAdjustHandles="1" noChangeArrowheads="1" noChangeShapeType="1"/>
              </p:cNvPicPr>
              <p:nvPr/>
            </p:nvPicPr>
            <p:blipFill>
              <a:blip r:embed="rId20"/>
              <a:stretch>
                <a:fillRect/>
              </a:stretch>
            </p:blipFill>
            <p:spPr>
              <a:xfrm>
                <a:off x="2772843" y="4312223"/>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Slide Zoom 90">
                <a:extLst>
                  <a:ext uri="{FF2B5EF4-FFF2-40B4-BE49-F238E27FC236}">
                    <a16:creationId xmlns:a16="http://schemas.microsoft.com/office/drawing/2014/main" id="{C9033654-F09E-5A82-FE19-12FA655D57DB}"/>
                  </a:ext>
                </a:extLst>
              </p:cNvPr>
              <p:cNvGraphicFramePr>
                <a:graphicFrameLocks noChangeAspect="1"/>
              </p:cNvGraphicFramePr>
              <p:nvPr/>
            </p:nvGraphicFramePr>
            <p:xfrm>
              <a:off x="5349803" y="4991431"/>
              <a:ext cx="1728000" cy="972000"/>
            </p:xfrm>
            <a:graphic>
              <a:graphicData uri="http://schemas.microsoft.com/office/powerpoint/2016/slidezoom">
                <pslz:sldZm>
                  <pslz:sldZmObj sldId="4199" cId="2487432551">
                    <pslz:zmPr id="{FE6706FF-084E-4C44-AA3E-2FD26A496E04}" transitionDur="1000">
                      <p166:blipFill xmlns:p166="http://schemas.microsoft.com/office/powerpoint/2016/6/main">
                        <a:blip r:embed="rId21"/>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91" name="Slide Zoom 90">
                <a:hlinkClick r:id="rId22" action="ppaction://hlinksldjump"/>
                <a:extLst>
                  <a:ext uri="{FF2B5EF4-FFF2-40B4-BE49-F238E27FC236}">
                    <a16:creationId xmlns:a16="http://schemas.microsoft.com/office/drawing/2014/main" id="{C9033654-F09E-5A82-FE19-12FA655D57DB}"/>
                  </a:ext>
                </a:extLst>
              </p:cNvPr>
              <p:cNvPicPr>
                <a:picLocks noGrp="1" noRot="1" noChangeAspect="1" noMove="1" noResize="1" noEditPoints="1" noAdjustHandles="1" noChangeArrowheads="1" noChangeShapeType="1"/>
              </p:cNvPicPr>
              <p:nvPr/>
            </p:nvPicPr>
            <p:blipFill>
              <a:blip r:embed="rId23"/>
              <a:stretch>
                <a:fillRect/>
              </a:stretch>
            </p:blipFill>
            <p:spPr>
              <a:xfrm>
                <a:off x="5349803" y="4991431"/>
                <a:ext cx="1728000" cy="972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Slide Zoom 92">
                <a:extLst>
                  <a:ext uri="{FF2B5EF4-FFF2-40B4-BE49-F238E27FC236}">
                    <a16:creationId xmlns:a16="http://schemas.microsoft.com/office/drawing/2014/main" id="{3A1D1EC9-844E-E3C3-404C-F563278721D5}"/>
                  </a:ext>
                </a:extLst>
              </p:cNvPr>
              <p:cNvGraphicFramePr>
                <a:graphicFrameLocks noChangeAspect="1"/>
              </p:cNvGraphicFramePr>
              <p:nvPr/>
            </p:nvGraphicFramePr>
            <p:xfrm>
              <a:off x="7719199" y="4953973"/>
              <a:ext cx="1728000" cy="972000"/>
            </p:xfrm>
            <a:graphic>
              <a:graphicData uri="http://schemas.microsoft.com/office/powerpoint/2016/slidezoom">
                <pslz:sldZm>
                  <pslz:sldZmObj sldId="297" cId="3809413294">
                    <pslz:zmPr id="{6E23BDE0-6948-4B75-ACC6-1ECE9CCB71B5}" transitionDur="1000">
                      <p166:blipFill xmlns:p166="http://schemas.microsoft.com/office/powerpoint/2016/6/main">
                        <a:blip r:embed="rId24"/>
                        <a:stretch>
                          <a:fillRect/>
                        </a:stretch>
                      </p166:blipFill>
                      <p166:spPr xmlns:p166="http://schemas.microsoft.com/office/powerpoint/2016/6/main">
                        <a:xfrm>
                          <a:off x="0" y="0"/>
                          <a:ext cx="1728000" cy="972000"/>
                        </a:xfrm>
                        <a:prstGeom prst="rect">
                          <a:avLst/>
                        </a:prstGeom>
                        <a:ln w="3175">
                          <a:solidFill>
                            <a:prstClr val="ltGray"/>
                          </a:solidFill>
                        </a:ln>
                      </p166:spPr>
                    </pslz:zmPr>
                  </pslz:sldZmObj>
                </pslz:sldZm>
              </a:graphicData>
            </a:graphic>
          </p:graphicFrame>
        </mc:Choice>
        <mc:Fallback xmlns="">
          <p:pic>
            <p:nvPicPr>
              <p:cNvPr id="93" name="Slide Zoom 92">
                <a:hlinkClick r:id="rId25" action="ppaction://hlinksldjump"/>
                <a:extLst>
                  <a:ext uri="{FF2B5EF4-FFF2-40B4-BE49-F238E27FC236}">
                    <a16:creationId xmlns:a16="http://schemas.microsoft.com/office/drawing/2014/main" id="{3A1D1EC9-844E-E3C3-404C-F563278721D5}"/>
                  </a:ext>
                </a:extLst>
              </p:cNvPr>
              <p:cNvPicPr>
                <a:picLocks noGrp="1" noRot="1" noChangeAspect="1" noMove="1" noResize="1" noEditPoints="1" noAdjustHandles="1" noChangeArrowheads="1" noChangeShapeType="1"/>
              </p:cNvPicPr>
              <p:nvPr/>
            </p:nvPicPr>
            <p:blipFill>
              <a:blip r:embed="rId26"/>
              <a:stretch>
                <a:fillRect/>
              </a:stretch>
            </p:blipFill>
            <p:spPr>
              <a:xfrm>
                <a:off x="7719199" y="4953973"/>
                <a:ext cx="1728000" cy="972000"/>
              </a:xfrm>
              <a:prstGeom prst="rect">
                <a:avLst/>
              </a:prstGeom>
              <a:ln w="3175">
                <a:solidFill>
                  <a:prstClr val="ltGray"/>
                </a:solidFill>
              </a:ln>
            </p:spPr>
          </p:pic>
        </mc:Fallback>
      </mc:AlternateContent>
      <p:sp>
        <p:nvSpPr>
          <p:cNvPr id="94" name="Title 93">
            <a:extLst>
              <a:ext uri="{FF2B5EF4-FFF2-40B4-BE49-F238E27FC236}">
                <a16:creationId xmlns:a16="http://schemas.microsoft.com/office/drawing/2014/main" id="{0F3C5720-CC0C-1082-8961-E2391F5C28C1}"/>
              </a:ext>
            </a:extLst>
          </p:cNvPr>
          <p:cNvSpPr>
            <a:spLocks noGrp="1"/>
          </p:cNvSpPr>
          <p:nvPr>
            <p:ph type="title"/>
          </p:nvPr>
        </p:nvSpPr>
        <p:spPr/>
        <p:txBody>
          <a:bodyPr>
            <a:normAutofit/>
          </a:bodyPr>
          <a:lstStyle/>
          <a:p>
            <a:r>
              <a:rPr lang="en-US"/>
              <a:t>From Cameras to Insights: Applying IoT and AI to Parking</a:t>
            </a:r>
            <a:endParaRPr lang="en-SE"/>
          </a:p>
        </p:txBody>
      </p:sp>
      <p:sp>
        <p:nvSpPr>
          <p:cNvPr id="95" name="TextBox 94">
            <a:extLst>
              <a:ext uri="{FF2B5EF4-FFF2-40B4-BE49-F238E27FC236}">
                <a16:creationId xmlns:a16="http://schemas.microsoft.com/office/drawing/2014/main" id="{893BD2F3-254C-6D94-4961-0FA5D8DED351}"/>
              </a:ext>
            </a:extLst>
          </p:cNvPr>
          <p:cNvSpPr txBox="1"/>
          <p:nvPr/>
        </p:nvSpPr>
        <p:spPr bwMode="auto">
          <a:xfrm>
            <a:off x="1397718" y="1878905"/>
            <a:ext cx="1044601"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Beginning</a:t>
            </a:r>
            <a:endParaRPr lang="en-SE" sz="1400" err="1"/>
          </a:p>
        </p:txBody>
      </p:sp>
      <p:sp>
        <p:nvSpPr>
          <p:cNvPr id="96" name="TextBox 95">
            <a:extLst>
              <a:ext uri="{FF2B5EF4-FFF2-40B4-BE49-F238E27FC236}">
                <a16:creationId xmlns:a16="http://schemas.microsoft.com/office/drawing/2014/main" id="{C8129FEE-C076-CF28-79EC-9CCD2E3724C1}"/>
              </a:ext>
            </a:extLst>
          </p:cNvPr>
          <p:cNvSpPr txBox="1"/>
          <p:nvPr/>
        </p:nvSpPr>
        <p:spPr bwMode="auto">
          <a:xfrm>
            <a:off x="3509745" y="1878905"/>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Early Exploration</a:t>
            </a:r>
            <a:endParaRPr lang="en-SE" sz="1400" err="1"/>
          </a:p>
        </p:txBody>
      </p:sp>
      <p:sp>
        <p:nvSpPr>
          <p:cNvPr id="97" name="TextBox 96">
            <a:extLst>
              <a:ext uri="{FF2B5EF4-FFF2-40B4-BE49-F238E27FC236}">
                <a16:creationId xmlns:a16="http://schemas.microsoft.com/office/drawing/2014/main" id="{5CC1AD62-0542-4281-A2BE-B24E7EBF8C3F}"/>
              </a:ext>
            </a:extLst>
          </p:cNvPr>
          <p:cNvSpPr txBox="1"/>
          <p:nvPr/>
        </p:nvSpPr>
        <p:spPr bwMode="auto">
          <a:xfrm>
            <a:off x="5782767" y="1878905"/>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First Prototype</a:t>
            </a:r>
            <a:endParaRPr lang="en-SE" sz="1400" err="1"/>
          </a:p>
        </p:txBody>
      </p:sp>
      <p:sp>
        <p:nvSpPr>
          <p:cNvPr id="98" name="TextBox 97">
            <a:extLst>
              <a:ext uri="{FF2B5EF4-FFF2-40B4-BE49-F238E27FC236}">
                <a16:creationId xmlns:a16="http://schemas.microsoft.com/office/drawing/2014/main" id="{6F34885E-8AC2-3E39-7416-D359CBFA16DD}"/>
              </a:ext>
            </a:extLst>
          </p:cNvPr>
          <p:cNvSpPr txBox="1"/>
          <p:nvPr/>
        </p:nvSpPr>
        <p:spPr bwMode="auto">
          <a:xfrm>
            <a:off x="8360402" y="252582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Creative Setup</a:t>
            </a:r>
            <a:endParaRPr lang="en-SE" sz="1400" err="1"/>
          </a:p>
        </p:txBody>
      </p:sp>
      <p:sp>
        <p:nvSpPr>
          <p:cNvPr id="99" name="TextBox 98">
            <a:extLst>
              <a:ext uri="{FF2B5EF4-FFF2-40B4-BE49-F238E27FC236}">
                <a16:creationId xmlns:a16="http://schemas.microsoft.com/office/drawing/2014/main" id="{6313B3CD-187B-2A1F-1127-2030C8C7217F}"/>
              </a:ext>
            </a:extLst>
          </p:cNvPr>
          <p:cNvSpPr txBox="1"/>
          <p:nvPr/>
        </p:nvSpPr>
        <p:spPr bwMode="auto">
          <a:xfrm>
            <a:off x="5439762" y="3308757"/>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The Challenge</a:t>
            </a:r>
            <a:endParaRPr lang="en-SE" sz="1400" err="1"/>
          </a:p>
        </p:txBody>
      </p:sp>
      <p:sp>
        <p:nvSpPr>
          <p:cNvPr id="100" name="TextBox 99">
            <a:extLst>
              <a:ext uri="{FF2B5EF4-FFF2-40B4-BE49-F238E27FC236}">
                <a16:creationId xmlns:a16="http://schemas.microsoft.com/office/drawing/2014/main" id="{4FFE5720-EA88-EEBD-DAB3-194859327735}"/>
              </a:ext>
            </a:extLst>
          </p:cNvPr>
          <p:cNvSpPr txBox="1"/>
          <p:nvPr/>
        </p:nvSpPr>
        <p:spPr bwMode="auto">
          <a:xfrm>
            <a:off x="2898628" y="3930797"/>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Result</a:t>
            </a:r>
            <a:endParaRPr lang="en-SE" sz="1400" err="1"/>
          </a:p>
        </p:txBody>
      </p:sp>
      <p:sp>
        <p:nvSpPr>
          <p:cNvPr id="101" name="TextBox 100">
            <a:extLst>
              <a:ext uri="{FF2B5EF4-FFF2-40B4-BE49-F238E27FC236}">
                <a16:creationId xmlns:a16="http://schemas.microsoft.com/office/drawing/2014/main" id="{7BB87F45-27F9-B2EA-3031-212358437BE9}"/>
              </a:ext>
            </a:extLst>
          </p:cNvPr>
          <p:cNvSpPr txBox="1"/>
          <p:nvPr/>
        </p:nvSpPr>
        <p:spPr bwMode="auto">
          <a:xfrm>
            <a:off x="5307758" y="607517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Internal Impact</a:t>
            </a:r>
            <a:endParaRPr lang="en-SE" sz="1400" err="1"/>
          </a:p>
        </p:txBody>
      </p:sp>
      <p:sp>
        <p:nvSpPr>
          <p:cNvPr id="102" name="TextBox 101">
            <a:extLst>
              <a:ext uri="{FF2B5EF4-FFF2-40B4-BE49-F238E27FC236}">
                <a16:creationId xmlns:a16="http://schemas.microsoft.com/office/drawing/2014/main" id="{A74DE600-1469-9BF4-C1E5-3D2C86C329EA}"/>
              </a:ext>
            </a:extLst>
          </p:cNvPr>
          <p:cNvSpPr txBox="1"/>
          <p:nvPr/>
        </p:nvSpPr>
        <p:spPr bwMode="auto">
          <a:xfrm>
            <a:off x="7759644" y="6075178"/>
            <a:ext cx="1576484" cy="185996"/>
          </a:xfrm>
          <a:prstGeom prst="rect">
            <a:avLst/>
          </a:prstGeom>
          <a:noFill/>
          <a:ln w="9525">
            <a:noFill/>
            <a:miter lim="800000"/>
            <a:headEnd/>
            <a:tailEnd/>
          </a:ln>
        </p:spPr>
        <p:txBody>
          <a:bodyPr vert="horz" wrap="square" lIns="72000" tIns="36000" rIns="73152" bIns="36576" numCol="1" rtlCol="0" anchor="t" anchorCtr="0" compatLnSpc="1">
            <a:prstTxWarp prst="textNoShape">
              <a:avLst/>
            </a:prstTxWarp>
            <a:noAutofit/>
          </a:bodyPr>
          <a:lstStyle/>
          <a:p>
            <a:pPr marL="0" indent="0" algn="l">
              <a:buNone/>
            </a:pPr>
            <a:r>
              <a:rPr lang="en-US" sz="1400"/>
              <a:t>What's Next</a:t>
            </a:r>
            <a:endParaRPr lang="en-SE" sz="1400" err="1"/>
          </a:p>
        </p:txBody>
      </p:sp>
    </p:spTree>
    <p:extLst>
      <p:ext uri="{BB962C8B-B14F-4D97-AF65-F5344CB8AC3E}">
        <p14:creationId xmlns:p14="http://schemas.microsoft.com/office/powerpoint/2010/main" val="3180182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window with a glass door and cords&#10;&#10;AI-generated content may be incorrect.">
            <a:extLst>
              <a:ext uri="{FF2B5EF4-FFF2-40B4-BE49-F238E27FC236}">
                <a16:creationId xmlns:a16="http://schemas.microsoft.com/office/drawing/2014/main" id="{FBE9E7A2-39D1-DAEF-9063-F635B49FD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57" y="1364806"/>
            <a:ext cx="3209925" cy="4279900"/>
          </a:xfrm>
          <a:prstGeom prst="rect">
            <a:avLst/>
          </a:prstGeom>
        </p:spPr>
      </p:pic>
      <p:pic>
        <p:nvPicPr>
          <p:cNvPr id="7" name="Picture 6" descr="A city with many buildings and a blue sky&#10;&#10;AI-generated content may be incorrect.">
            <a:extLst>
              <a:ext uri="{FF2B5EF4-FFF2-40B4-BE49-F238E27FC236}">
                <a16:creationId xmlns:a16="http://schemas.microsoft.com/office/drawing/2014/main" id="{6D4EA85B-234E-0D5A-1FE4-5481A1875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026" y="1364806"/>
            <a:ext cx="7620000" cy="4279900"/>
          </a:xfrm>
          <a:prstGeom prst="rect">
            <a:avLst/>
          </a:prstGeom>
        </p:spPr>
      </p:pic>
    </p:spTree>
    <p:extLst>
      <p:ext uri="{BB962C8B-B14F-4D97-AF65-F5344CB8AC3E}">
        <p14:creationId xmlns:p14="http://schemas.microsoft.com/office/powerpoint/2010/main" val="3715255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B7F5-5184-3E8C-73EC-169C64D79F9F}"/>
              </a:ext>
            </a:extLst>
          </p:cNvPr>
          <p:cNvSpPr>
            <a:spLocks noGrp="1"/>
          </p:cNvSpPr>
          <p:nvPr>
            <p:ph type="title"/>
          </p:nvPr>
        </p:nvSpPr>
        <p:spPr/>
        <p:txBody>
          <a:bodyPr/>
          <a:lstStyle/>
          <a:p>
            <a:endParaRPr lang="en-US"/>
          </a:p>
        </p:txBody>
      </p:sp>
      <p:pic>
        <p:nvPicPr>
          <p:cNvPr id="4" name="ericsson.mp4">
            <a:hlinkClick r:id="" action="ppaction://media"/>
            <a:extLst>
              <a:ext uri="{FF2B5EF4-FFF2-40B4-BE49-F238E27FC236}">
                <a16:creationId xmlns:a16="http://schemas.microsoft.com/office/drawing/2014/main" id="{34D338D9-22D3-E370-3041-C63C4E2227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0864" y="-1"/>
            <a:ext cx="12071136" cy="6789823"/>
          </a:xfrm>
        </p:spPr>
      </p:pic>
    </p:spTree>
    <p:extLst>
      <p:ext uri="{BB962C8B-B14F-4D97-AF65-F5344CB8AC3E}">
        <p14:creationId xmlns:p14="http://schemas.microsoft.com/office/powerpoint/2010/main" val="15816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arking lot with many cars&#10;&#10;AI-generated content may be incorrect.">
            <a:extLst>
              <a:ext uri="{FF2B5EF4-FFF2-40B4-BE49-F238E27FC236}">
                <a16:creationId xmlns:a16="http://schemas.microsoft.com/office/drawing/2014/main" id="{9156575C-2B50-DB1B-B2F2-99F1EB4B8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84" y="694578"/>
            <a:ext cx="6222787" cy="2620121"/>
          </a:xfrm>
          <a:prstGeom prst="rect">
            <a:avLst/>
          </a:prstGeom>
        </p:spPr>
      </p:pic>
      <p:pic>
        <p:nvPicPr>
          <p:cNvPr id="5" name="Picture 4" descr="A parking lot with many cars&#10;&#10;AI-generated content may be incorrect.">
            <a:extLst>
              <a:ext uri="{FF2B5EF4-FFF2-40B4-BE49-F238E27FC236}">
                <a16:creationId xmlns:a16="http://schemas.microsoft.com/office/drawing/2014/main" id="{918A76A0-8F27-FCBA-C0AC-F5FE95D1E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4" y="3867150"/>
            <a:ext cx="6222787" cy="262012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2201D55E-8B11-2A18-FB5E-406494EA18EA}"/>
              </a:ext>
            </a:extLst>
          </p:cNvPr>
          <p:cNvPicPr>
            <a:picLocks noChangeAspect="1"/>
          </p:cNvPicPr>
          <p:nvPr/>
        </p:nvPicPr>
        <p:blipFill>
          <a:blip r:embed="rId4">
            <a:extLst>
              <a:ext uri="{28A0092B-C50C-407E-A947-70E740481C1C}">
                <a14:useLocalDpi xmlns:a14="http://schemas.microsoft.com/office/drawing/2010/main" val="0"/>
              </a:ext>
            </a:extLst>
          </a:blip>
          <a:srcRect r="32493"/>
          <a:stretch>
            <a:fillRect/>
          </a:stretch>
        </p:blipFill>
        <p:spPr>
          <a:xfrm>
            <a:off x="6513270" y="1567949"/>
            <a:ext cx="5601317" cy="3829551"/>
          </a:xfrm>
          <a:prstGeom prst="rect">
            <a:avLst/>
          </a:prstGeom>
        </p:spPr>
      </p:pic>
    </p:spTree>
    <p:extLst>
      <p:ext uri="{BB962C8B-B14F-4D97-AF65-F5344CB8AC3E}">
        <p14:creationId xmlns:p14="http://schemas.microsoft.com/office/powerpoint/2010/main" val="743430244"/>
      </p:ext>
    </p:extLst>
  </p:cSld>
  <p:clrMapOvr>
    <a:masterClrMapping/>
  </p:clrMapOvr>
</p:sld>
</file>

<file path=ppt/theme/theme1.xml><?xml version="1.0" encoding="utf-8"?>
<a:theme xmlns:a="http://schemas.openxmlformats.org/drawingml/2006/main" name="Office-tema">
  <a:themeElements>
    <a:clrScheme name="SBE">
      <a:dk1>
        <a:sysClr val="windowText" lastClr="000000"/>
      </a:dk1>
      <a:lt1>
        <a:sysClr val="window" lastClr="FFFFFF"/>
      </a:lt1>
      <a:dk2>
        <a:srgbClr val="44546A"/>
      </a:dk2>
      <a:lt2>
        <a:srgbClr val="E7E6E6"/>
      </a:lt2>
      <a:accent1>
        <a:srgbClr val="F2933F"/>
      </a:accent1>
      <a:accent2>
        <a:srgbClr val="602365"/>
      </a:accent2>
      <a:accent3>
        <a:srgbClr val="81589F"/>
      </a:accent3>
      <a:accent4>
        <a:srgbClr val="E6E6E6"/>
      </a:accent4>
      <a:accent5>
        <a:srgbClr val="F7DADF"/>
      </a:accent5>
      <a:accent6>
        <a:srgbClr val="73C3D5"/>
      </a:accent6>
      <a:hlink>
        <a:srgbClr val="0563C1"/>
      </a:hlink>
      <a:folHlink>
        <a:srgbClr val="954F72"/>
      </a:folHlink>
    </a:clrScheme>
    <a:fontScheme name="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52455"/>
        </a:solid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452455"/>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örklila">
      <a:srgbClr val="452455"/>
    </a:custClr>
    <a:custClr name="Rosa">
      <a:srgbClr val="F7DADF"/>
    </a:custClr>
  </a:custClrLst>
  <a:extLst>
    <a:ext uri="{05A4C25C-085E-4340-85A3-A5531E510DB2}">
      <thm15:themeFamily xmlns:thm15="http://schemas.microsoft.com/office/thememl/2012/main" name="Presentation2" id="{F9BE3CC7-EA68-412E-A697-959B2BDF5DD2}" vid="{A3EED4D4-4A98-4A46-9178-001734326080}"/>
    </a:ext>
  </a:extLst>
</a:theme>
</file>

<file path=ppt/theme/theme10.xml><?xml version="1.0" encoding="utf-8"?>
<a:theme xmlns:a="http://schemas.openxmlformats.org/drawingml/2006/main" name="Office-tema">
  <a:themeElements>
    <a:clrScheme name="SBE">
      <a:dk1>
        <a:sysClr val="windowText" lastClr="000000"/>
      </a:dk1>
      <a:lt1>
        <a:sysClr val="window" lastClr="FFFFFF"/>
      </a:lt1>
      <a:dk2>
        <a:srgbClr val="44546A"/>
      </a:dk2>
      <a:lt2>
        <a:srgbClr val="E7E6E6"/>
      </a:lt2>
      <a:accent1>
        <a:srgbClr val="F2933F"/>
      </a:accent1>
      <a:accent2>
        <a:srgbClr val="602365"/>
      </a:accent2>
      <a:accent3>
        <a:srgbClr val="81589F"/>
      </a:accent3>
      <a:accent4>
        <a:srgbClr val="E6E6E6"/>
      </a:accent4>
      <a:accent5>
        <a:srgbClr val="F7DADF"/>
      </a:accent5>
      <a:accent6>
        <a:srgbClr val="73C3D5"/>
      </a:accent6>
      <a:hlink>
        <a:srgbClr val="0563C1"/>
      </a:hlink>
      <a:folHlink>
        <a:srgbClr val="954F72"/>
      </a:folHlink>
    </a:clrScheme>
    <a:fontScheme name="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52455"/>
        </a:solid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452455"/>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örklila">
      <a:srgbClr val="452455"/>
    </a:custClr>
    <a:custClr name="Rosa">
      <a:srgbClr val="F7DADF"/>
    </a:custClr>
  </a:custClrLst>
  <a:extLst>
    <a:ext uri="{05A4C25C-085E-4340-85A3-A5531E510DB2}">
      <thm15:themeFamily xmlns:thm15="http://schemas.microsoft.com/office/thememl/2012/main" name="Presentation2" id="{F9BE3CC7-EA68-412E-A697-959B2BDF5DD2}" vid="{A3EED4D4-4A98-4A46-9178-00173432608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424BB4-42E0-44ED-A5E4-26B51DF69549}">
  <we:reference id="wa104381448" version="1.0.3.0" store="sv-SE" storeType="OMEX"/>
  <we:alternateReferences>
    <we:reference id="WA104381448" version="1.0.3.0" store="WA10438144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smart-built-environment-period-2 (4)</Template>
  <TotalTime>5404</TotalTime>
  <Words>1023</Words>
  <Application>Microsoft Office PowerPoint</Application>
  <PresentationFormat>Bredbild</PresentationFormat>
  <Paragraphs>92</Paragraphs>
  <Slides>10</Slides>
  <Notes>10</Notes>
  <HiddenSlides>0</HiddenSlides>
  <MMClips>2</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10</vt:i4>
      </vt:variant>
    </vt:vector>
  </HeadingPairs>
  <TitlesOfParts>
    <vt:vector size="14" baseType="lpstr">
      <vt:lpstr>Arial</vt:lpstr>
      <vt:lpstr>Calibri</vt:lpstr>
      <vt:lpstr>Ericsson Hilda</vt:lpstr>
      <vt:lpstr>Office-tema</vt:lpstr>
      <vt:lpstr>Digital Vision Kista </vt:lpstr>
      <vt:lpstr>Talare</vt:lpstr>
      <vt:lpstr>Dagens resa</vt:lpstr>
      <vt:lpstr>Connected Beehives at Ericsson</vt:lpstr>
      <vt:lpstr>Bees as Biomonitors</vt:lpstr>
      <vt:lpstr>PowerPoint-presentation</vt:lpstr>
      <vt:lpstr>PowerPoint-presentation</vt:lpstr>
      <vt:lpstr>From Cameras to Insights: Applying IoT and AI to Parking</vt:lpstr>
      <vt:lpstr>PowerPoint-presentation</vt:lpstr>
      <vt:lpstr>Benefits of using AI and IoT for Parking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Uwe Stephan</dc:creator>
  <cp:lastModifiedBy>Uwe Stephan</cp:lastModifiedBy>
  <cp:revision>281</cp:revision>
  <dcterms:created xsi:type="dcterms:W3CDTF">2025-09-08T10:57:03Z</dcterms:created>
  <dcterms:modified xsi:type="dcterms:W3CDTF">2025-09-17T16:33:06Z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0afd86-dcf7-4483-b9eb-5af1dcd104e1_Enabled">
    <vt:lpwstr>true</vt:lpwstr>
  </property>
  <property fmtid="{D5CDD505-2E9C-101B-9397-08002B2CF9AE}" pid="3" name="MSIP_Label_680afd86-dcf7-4483-b9eb-5af1dcd104e1_SetDate">
    <vt:lpwstr>2025-09-15T09:36:15Z</vt:lpwstr>
  </property>
  <property fmtid="{D5CDD505-2E9C-101B-9397-08002B2CF9AE}" pid="4" name="MSIP_Label_680afd86-dcf7-4483-b9eb-5af1dcd104e1_Method">
    <vt:lpwstr>Standard</vt:lpwstr>
  </property>
  <property fmtid="{D5CDD505-2E9C-101B-9397-08002B2CF9AE}" pid="5" name="MSIP_Label_680afd86-dcf7-4483-b9eb-5af1dcd104e1_Name">
    <vt:lpwstr>K2 Intern</vt:lpwstr>
  </property>
  <property fmtid="{D5CDD505-2E9C-101B-9397-08002B2CF9AE}" pid="6" name="MSIP_Label_680afd86-dcf7-4483-b9eb-5af1dcd104e1_SiteId">
    <vt:lpwstr>5a9809cf-0bcb-413a-838a-09ecc40cc9e8</vt:lpwstr>
  </property>
  <property fmtid="{D5CDD505-2E9C-101B-9397-08002B2CF9AE}" pid="7" name="MSIP_Label_680afd86-dcf7-4483-b9eb-5af1dcd104e1_ActionId">
    <vt:lpwstr>345056d5-1080-4295-ae2e-cdd394c3241c</vt:lpwstr>
  </property>
  <property fmtid="{D5CDD505-2E9C-101B-9397-08002B2CF9AE}" pid="8" name="MSIP_Label_680afd86-dcf7-4483-b9eb-5af1dcd104e1_ContentBits">
    <vt:lpwstr>0</vt:lpwstr>
  </property>
  <property fmtid="{D5CDD505-2E9C-101B-9397-08002B2CF9AE}" pid="9" name="MSIP_Label_680afd86-dcf7-4483-b9eb-5af1dcd104e1_Tag">
    <vt:lpwstr>50, 3, 0, 1</vt:lpwstr>
  </property>
</Properties>
</file>