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142533852" r:id="rId3"/>
    <p:sldId id="327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257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we Stephan" initials="US" lastIdx="2" clrIdx="0">
    <p:extLst>
      <p:ext uri="{19B8F6BF-5375-455C-9EA6-DF929625EA0E}">
        <p15:presenceInfo xmlns:p15="http://schemas.microsoft.com/office/powerpoint/2012/main" userId="S-1-5-21-4043871801-1685288247-4074252791-20239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9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 autoAdjust="0"/>
    <p:restoredTop sz="86096" autoAdjust="0"/>
  </p:normalViewPr>
  <p:slideViewPr>
    <p:cSldViewPr snapToGrid="0">
      <p:cViewPr varScale="1">
        <p:scale>
          <a:sx n="41" d="100"/>
          <a:sy n="41" d="100"/>
        </p:scale>
        <p:origin x="54" y="111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60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AA93-48E5-4FD9-A0D0-6369A6B97732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4E8F9-C841-4FBE-8B45-1EF4FD3C775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507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5687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9928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9843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2392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0761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8662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0519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551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3615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0185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5618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933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1493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6901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1592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9574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278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Kaffekopp som ryker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198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962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4013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0024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8617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6266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4E8F9-C841-4FBE-8B45-1EF4FD3C7756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6465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9C1B81-87A3-421F-968E-B22584AFC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9071" y="1175955"/>
            <a:ext cx="7986849" cy="19920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A1D47E5-A7CD-4C1B-BBD5-8900543F8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9071" y="3285046"/>
            <a:ext cx="7986849" cy="116503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195EA0F-94B8-4EAE-B32F-78DBD3CA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6D4-190B-4F76-85F8-569F71DA8784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C3ED412-2375-4EF4-B148-7FDABD32F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DAC84C-7C53-41AE-AC77-1C0F0193B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6AF1-ADB3-414C-B12F-3E8B35F13358}" type="slidenum">
              <a:rPr lang="sv-SE" smtClean="0"/>
              <a:t>‹#›</a:t>
            </a:fld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B236023A-4110-4DC5-A744-B0BC170A0D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6" b="45398"/>
          <a:stretch>
            <a:fillRect/>
          </a:stretch>
        </p:blipFill>
        <p:spPr>
          <a:xfrm rot="11766465">
            <a:off x="7219783" y="-550521"/>
            <a:ext cx="5601751" cy="3745434"/>
          </a:xfrm>
          <a:custGeom>
            <a:avLst/>
            <a:gdLst>
              <a:gd name="connsiteX0" fmla="*/ 5601751 w 5601751"/>
              <a:gd name="connsiteY0" fmla="*/ 2440101 h 3745434"/>
              <a:gd name="connsiteX1" fmla="*/ 1081613 w 5601751"/>
              <a:gd name="connsiteY1" fmla="*/ 3745434 h 3745434"/>
              <a:gd name="connsiteX2" fmla="*/ 0 w 5601751"/>
              <a:gd name="connsiteY2" fmla="*/ 0 h 3745434"/>
              <a:gd name="connsiteX3" fmla="*/ 5601751 w 5601751"/>
              <a:gd name="connsiteY3" fmla="*/ 0 h 374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1751" h="3745434">
                <a:moveTo>
                  <a:pt x="5601751" y="2440101"/>
                </a:moveTo>
                <a:lnTo>
                  <a:pt x="1081613" y="3745434"/>
                </a:lnTo>
                <a:lnTo>
                  <a:pt x="0" y="0"/>
                </a:lnTo>
                <a:lnTo>
                  <a:pt x="5601751" y="0"/>
                </a:lnTo>
                <a:close/>
              </a:path>
            </a:pathLst>
          </a:cu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FF93BF5C-C77C-42F8-AD41-63BDB06378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30" b="51928"/>
          <a:stretch>
            <a:fillRect/>
          </a:stretch>
        </p:blipFill>
        <p:spPr>
          <a:xfrm rot="3928881">
            <a:off x="-1150123" y="3788088"/>
            <a:ext cx="4628096" cy="3297483"/>
          </a:xfrm>
          <a:custGeom>
            <a:avLst/>
            <a:gdLst>
              <a:gd name="connsiteX0" fmla="*/ 0 w 4628096"/>
              <a:gd name="connsiteY0" fmla="*/ 0 h 3297483"/>
              <a:gd name="connsiteX1" fmla="*/ 4628096 w 4628096"/>
              <a:gd name="connsiteY1" fmla="*/ 0 h 3297483"/>
              <a:gd name="connsiteX2" fmla="*/ 3124050 w 4628096"/>
              <a:gd name="connsiteY2" fmla="*/ 3297483 h 3297483"/>
              <a:gd name="connsiteX3" fmla="*/ 0 w 4628096"/>
              <a:gd name="connsiteY3" fmla="*/ 1872543 h 3297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8096" h="3297483">
                <a:moveTo>
                  <a:pt x="0" y="0"/>
                </a:moveTo>
                <a:lnTo>
                  <a:pt x="4628096" y="0"/>
                </a:lnTo>
                <a:lnTo>
                  <a:pt x="3124050" y="3297483"/>
                </a:lnTo>
                <a:lnTo>
                  <a:pt x="0" y="18725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326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1045AE4-9D8D-49E2-B06A-611D30BF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6D4-190B-4F76-85F8-569F71DA8784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09CB8FE-2EA5-4372-965C-55D545F1A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15A79E5-0233-4662-874E-69C38726A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6AF1-ADB3-414C-B12F-3E8B35F13358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269A6C3-AE7D-4A45-B6E4-C4AFEB0792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45" b="47822"/>
          <a:stretch>
            <a:fillRect/>
          </a:stretch>
        </p:blipFill>
        <p:spPr>
          <a:xfrm rot="3079719">
            <a:off x="-1128689" y="4452636"/>
            <a:ext cx="4707188" cy="3027147"/>
          </a:xfrm>
          <a:custGeom>
            <a:avLst/>
            <a:gdLst>
              <a:gd name="connsiteX0" fmla="*/ 0 w 4707188"/>
              <a:gd name="connsiteY0" fmla="*/ 0 h 3027147"/>
              <a:gd name="connsiteX1" fmla="*/ 4707188 w 4707188"/>
              <a:gd name="connsiteY1" fmla="*/ 0 h 3027147"/>
              <a:gd name="connsiteX2" fmla="*/ 2284469 w 4707188"/>
              <a:gd name="connsiteY2" fmla="*/ 3027147 h 3027147"/>
              <a:gd name="connsiteX3" fmla="*/ 0 w 4707188"/>
              <a:gd name="connsiteY3" fmla="*/ 1198817 h 302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7188" h="3027147">
                <a:moveTo>
                  <a:pt x="0" y="0"/>
                </a:moveTo>
                <a:lnTo>
                  <a:pt x="4707188" y="0"/>
                </a:lnTo>
                <a:lnTo>
                  <a:pt x="2284469" y="3027147"/>
                </a:lnTo>
                <a:lnTo>
                  <a:pt x="0" y="1198817"/>
                </a:lnTo>
                <a:close/>
              </a:path>
            </a:pathLst>
          </a:cu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29B118AF-D093-4C1D-95A4-D2E9E0890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0" b="39839"/>
          <a:stretch>
            <a:fillRect/>
          </a:stretch>
        </p:blipFill>
        <p:spPr>
          <a:xfrm rot="12490606">
            <a:off x="8333196" y="-470912"/>
            <a:ext cx="5030624" cy="3700782"/>
          </a:xfrm>
          <a:custGeom>
            <a:avLst/>
            <a:gdLst>
              <a:gd name="connsiteX0" fmla="*/ 5030624 w 5030624"/>
              <a:gd name="connsiteY0" fmla="*/ 2067936 h 3700782"/>
              <a:gd name="connsiteX1" fmla="*/ 1982411 w 5030624"/>
              <a:gd name="connsiteY1" fmla="*/ 3700782 h 3700782"/>
              <a:gd name="connsiteX2" fmla="*/ 0 w 5030624"/>
              <a:gd name="connsiteY2" fmla="*/ 0 h 3700782"/>
              <a:gd name="connsiteX3" fmla="*/ 5030624 w 5030624"/>
              <a:gd name="connsiteY3" fmla="*/ 0 h 370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0624" h="3700782">
                <a:moveTo>
                  <a:pt x="5030624" y="2067936"/>
                </a:moveTo>
                <a:lnTo>
                  <a:pt x="1982411" y="3700782"/>
                </a:lnTo>
                <a:lnTo>
                  <a:pt x="0" y="0"/>
                </a:lnTo>
                <a:lnTo>
                  <a:pt x="5030624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5999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D42541-5412-4023-BB73-E362EB2A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49" y="268224"/>
            <a:ext cx="3932236" cy="138975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DD6AA00-353C-4D2E-9D7E-582DB7AC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025" y="1803401"/>
            <a:ext cx="5057775" cy="352257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E26AD38-BA7C-4810-A82D-D1776E999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1647" y="1803400"/>
            <a:ext cx="3932237" cy="35225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AAD966E-6EDB-456F-AD89-F7FCF3659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6D4-190B-4F76-85F8-569F71DA8784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90F652B-5F51-4E57-BD95-3D73EB60B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87488F3-AAB4-4F7E-A12B-1C65FFF75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6AF1-ADB3-414C-B12F-3E8B35F13358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E14729A2-BBBD-45F1-ABBF-F5E54C81D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0" b="39839"/>
          <a:stretch>
            <a:fillRect/>
          </a:stretch>
        </p:blipFill>
        <p:spPr>
          <a:xfrm rot="12490606">
            <a:off x="8333196" y="-470912"/>
            <a:ext cx="5030624" cy="3700782"/>
          </a:xfrm>
          <a:custGeom>
            <a:avLst/>
            <a:gdLst>
              <a:gd name="connsiteX0" fmla="*/ 5030624 w 5030624"/>
              <a:gd name="connsiteY0" fmla="*/ 2067936 h 3700782"/>
              <a:gd name="connsiteX1" fmla="*/ 1982411 w 5030624"/>
              <a:gd name="connsiteY1" fmla="*/ 3700782 h 3700782"/>
              <a:gd name="connsiteX2" fmla="*/ 0 w 5030624"/>
              <a:gd name="connsiteY2" fmla="*/ 0 h 3700782"/>
              <a:gd name="connsiteX3" fmla="*/ 5030624 w 5030624"/>
              <a:gd name="connsiteY3" fmla="*/ 0 h 370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0624" h="3700782">
                <a:moveTo>
                  <a:pt x="5030624" y="2067936"/>
                </a:moveTo>
                <a:lnTo>
                  <a:pt x="1982411" y="3700782"/>
                </a:lnTo>
                <a:lnTo>
                  <a:pt x="0" y="0"/>
                </a:lnTo>
                <a:lnTo>
                  <a:pt x="5030624" y="0"/>
                </a:lnTo>
                <a:close/>
              </a:path>
            </a:pathLst>
          </a:cu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75F2103D-CAE2-4D6D-A775-C6C79B6852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45" b="47822"/>
          <a:stretch>
            <a:fillRect/>
          </a:stretch>
        </p:blipFill>
        <p:spPr>
          <a:xfrm rot="3079719">
            <a:off x="-1128689" y="4452636"/>
            <a:ext cx="4707188" cy="3027147"/>
          </a:xfrm>
          <a:custGeom>
            <a:avLst/>
            <a:gdLst>
              <a:gd name="connsiteX0" fmla="*/ 0 w 4707188"/>
              <a:gd name="connsiteY0" fmla="*/ 0 h 3027147"/>
              <a:gd name="connsiteX1" fmla="*/ 4707188 w 4707188"/>
              <a:gd name="connsiteY1" fmla="*/ 0 h 3027147"/>
              <a:gd name="connsiteX2" fmla="*/ 2284469 w 4707188"/>
              <a:gd name="connsiteY2" fmla="*/ 3027147 h 3027147"/>
              <a:gd name="connsiteX3" fmla="*/ 0 w 4707188"/>
              <a:gd name="connsiteY3" fmla="*/ 1198817 h 302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7188" h="3027147">
                <a:moveTo>
                  <a:pt x="0" y="0"/>
                </a:moveTo>
                <a:lnTo>
                  <a:pt x="4707188" y="0"/>
                </a:lnTo>
                <a:lnTo>
                  <a:pt x="2284469" y="3027147"/>
                </a:lnTo>
                <a:lnTo>
                  <a:pt x="0" y="119881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3507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AC2931-DED2-4C4A-AC70-457487B03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48" y="457200"/>
            <a:ext cx="4874751" cy="1600200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51BD883-C64E-4676-9B29-46700C9BE5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12800" y="0"/>
            <a:ext cx="63792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FF803FE-538E-4902-8E12-174EEAC03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1648" y="2057400"/>
            <a:ext cx="4265151" cy="326857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457200" indent="0">
              <a:buNone/>
              <a:defRPr sz="22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0CC7C2A-C2FF-444A-AD3F-108C829449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13811" y="6165926"/>
            <a:ext cx="1748589" cy="365125"/>
          </a:xfrm>
        </p:spPr>
        <p:txBody>
          <a:bodyPr/>
          <a:lstStyle>
            <a:lvl1pPr algn="l">
              <a:defRPr/>
            </a:lvl1pPr>
          </a:lstStyle>
          <a:p>
            <a:fld id="{DC6346D4-190B-4F76-85F8-569F71DA8784}" type="datetimeFigureOut">
              <a:rPr lang="sv-SE" smtClean="0"/>
              <a:pPr/>
              <a:t>2025-09-17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6C395B-F63C-4B94-B221-DCFEC6C33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13811" y="5684836"/>
            <a:ext cx="3489473" cy="36512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AA23857-A7E4-44F7-9943-573C463D1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71917" y="6165926"/>
            <a:ext cx="1631367" cy="365125"/>
          </a:xfrm>
        </p:spPr>
        <p:txBody>
          <a:bodyPr/>
          <a:lstStyle/>
          <a:p>
            <a:fld id="{0E976AF1-ADB3-414C-B12F-3E8B35F13358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E8357B3-EF96-4E8A-87D3-968D7C94E6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" y="5061027"/>
            <a:ext cx="2209799" cy="22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83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4CA23E-8325-45FA-9F1F-AC9CE4CC6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F3932A3-5925-4185-955A-C73B40A13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B5FE4E7-DF71-41DB-BAF8-6FDEBAF63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6D4-190B-4F76-85F8-569F71DA8784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BF54D5A-09F8-450C-968A-65FC20153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E279D0C-0ECD-4BFE-AC01-12CDF2D17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6AF1-ADB3-414C-B12F-3E8B35F13358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00D4938-4DDB-4CB7-9923-0F8576E8D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0" b="39839"/>
          <a:stretch>
            <a:fillRect/>
          </a:stretch>
        </p:blipFill>
        <p:spPr>
          <a:xfrm rot="12490606">
            <a:off x="8333195" y="-470915"/>
            <a:ext cx="5030624" cy="3700782"/>
          </a:xfrm>
          <a:custGeom>
            <a:avLst/>
            <a:gdLst>
              <a:gd name="connsiteX0" fmla="*/ 5030624 w 5030624"/>
              <a:gd name="connsiteY0" fmla="*/ 2067935 h 3700782"/>
              <a:gd name="connsiteX1" fmla="*/ 1982410 w 5030624"/>
              <a:gd name="connsiteY1" fmla="*/ 3700782 h 3700782"/>
              <a:gd name="connsiteX2" fmla="*/ 0 w 5030624"/>
              <a:gd name="connsiteY2" fmla="*/ 0 h 3700782"/>
              <a:gd name="connsiteX3" fmla="*/ 5030623 w 5030624"/>
              <a:gd name="connsiteY3" fmla="*/ 0 h 370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0624" h="3700782">
                <a:moveTo>
                  <a:pt x="5030624" y="2067935"/>
                </a:moveTo>
                <a:lnTo>
                  <a:pt x="1982410" y="3700782"/>
                </a:lnTo>
                <a:lnTo>
                  <a:pt x="0" y="0"/>
                </a:lnTo>
                <a:lnTo>
                  <a:pt x="5030623" y="0"/>
                </a:lnTo>
                <a:close/>
              </a:path>
            </a:pathLst>
          </a:cu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A0F36A5D-585D-4C6A-B782-7C9173881A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40" b="47814"/>
          <a:stretch>
            <a:fillRect/>
          </a:stretch>
        </p:blipFill>
        <p:spPr>
          <a:xfrm rot="3079719">
            <a:off x="-1129156" y="4452559"/>
            <a:ext cx="4707497" cy="3026906"/>
          </a:xfrm>
          <a:custGeom>
            <a:avLst/>
            <a:gdLst>
              <a:gd name="connsiteX0" fmla="*/ 0 w 4707497"/>
              <a:gd name="connsiteY0" fmla="*/ 0 h 3026906"/>
              <a:gd name="connsiteX1" fmla="*/ 4707497 w 4707497"/>
              <a:gd name="connsiteY1" fmla="*/ 0 h 3026906"/>
              <a:gd name="connsiteX2" fmla="*/ 2284972 w 4707497"/>
              <a:gd name="connsiteY2" fmla="*/ 3026906 h 3026906"/>
              <a:gd name="connsiteX3" fmla="*/ 0 w 4707497"/>
              <a:gd name="connsiteY3" fmla="*/ 1198173 h 302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7497" h="3026906">
                <a:moveTo>
                  <a:pt x="0" y="0"/>
                </a:moveTo>
                <a:lnTo>
                  <a:pt x="4707497" y="0"/>
                </a:lnTo>
                <a:lnTo>
                  <a:pt x="2284972" y="3026906"/>
                </a:lnTo>
                <a:lnTo>
                  <a:pt x="0" y="119817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194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4CA23E-8325-45FA-9F1F-AC9CE4CC6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F3932A3-5925-4185-955A-C73B40A13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B5FE4E7-DF71-41DB-BAF8-6FDEBAF63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6D4-190B-4F76-85F8-569F71DA8784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BF54D5A-09F8-450C-968A-65FC20153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E279D0C-0ECD-4BFE-AC01-12CDF2D17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6AF1-ADB3-414C-B12F-3E8B35F13358}" type="slidenum">
              <a:rPr lang="sv-SE" smtClean="0"/>
              <a:t>‹#›</a:t>
            </a:fld>
            <a:endParaRPr lang="sv-SE"/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57A03F58-0A3F-4397-90E4-8058D4F62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40" b="47814"/>
          <a:stretch>
            <a:fillRect/>
          </a:stretch>
        </p:blipFill>
        <p:spPr>
          <a:xfrm rot="3079719">
            <a:off x="-1129156" y="4452559"/>
            <a:ext cx="4707497" cy="3026906"/>
          </a:xfrm>
          <a:custGeom>
            <a:avLst/>
            <a:gdLst>
              <a:gd name="connsiteX0" fmla="*/ 0 w 4707497"/>
              <a:gd name="connsiteY0" fmla="*/ 0 h 3026906"/>
              <a:gd name="connsiteX1" fmla="*/ 4707497 w 4707497"/>
              <a:gd name="connsiteY1" fmla="*/ 0 h 3026906"/>
              <a:gd name="connsiteX2" fmla="*/ 2284972 w 4707497"/>
              <a:gd name="connsiteY2" fmla="*/ 3026906 h 3026906"/>
              <a:gd name="connsiteX3" fmla="*/ 0 w 4707497"/>
              <a:gd name="connsiteY3" fmla="*/ 1198173 h 302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7497" h="3026906">
                <a:moveTo>
                  <a:pt x="0" y="0"/>
                </a:moveTo>
                <a:lnTo>
                  <a:pt x="4707497" y="0"/>
                </a:lnTo>
                <a:lnTo>
                  <a:pt x="2284972" y="3026906"/>
                </a:lnTo>
                <a:lnTo>
                  <a:pt x="0" y="1198173"/>
                </a:lnTo>
                <a:close/>
              </a:path>
            </a:pathLst>
          </a:cu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B04ADA89-0088-43C1-9896-43A004AE98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b="39831"/>
          <a:stretch>
            <a:fillRect/>
          </a:stretch>
        </p:blipFill>
        <p:spPr>
          <a:xfrm rot="12490606">
            <a:off x="8333155" y="-470750"/>
            <a:ext cx="5030990" cy="3702067"/>
          </a:xfrm>
          <a:custGeom>
            <a:avLst/>
            <a:gdLst>
              <a:gd name="connsiteX0" fmla="*/ 5030990 w 5030990"/>
              <a:gd name="connsiteY0" fmla="*/ 2069393 h 3702067"/>
              <a:gd name="connsiteX1" fmla="*/ 1983099 w 5030990"/>
              <a:gd name="connsiteY1" fmla="*/ 3702067 h 3702067"/>
              <a:gd name="connsiteX2" fmla="*/ 0 w 5030990"/>
              <a:gd name="connsiteY2" fmla="*/ 0 h 3702067"/>
              <a:gd name="connsiteX3" fmla="*/ 5030990 w 5030990"/>
              <a:gd name="connsiteY3" fmla="*/ 0 h 370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0990" h="3702067">
                <a:moveTo>
                  <a:pt x="5030990" y="2069393"/>
                </a:moveTo>
                <a:lnTo>
                  <a:pt x="1983099" y="3702067"/>
                </a:lnTo>
                <a:lnTo>
                  <a:pt x="0" y="0"/>
                </a:lnTo>
                <a:lnTo>
                  <a:pt x="503099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5412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lila">
    <p:bg>
      <p:bgPr>
        <a:solidFill>
          <a:srgbClr val="4524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D1A4C5-5CD7-4812-A584-2E505CCB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782" y="1182915"/>
            <a:ext cx="6200775" cy="2387600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8D5626F-2177-42C2-9D6E-D289E7F4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6D4-190B-4F76-85F8-569F71DA8784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05FF4D3-4DC4-4DEC-9531-6EFE93F5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39E26A0-E4D9-4FD5-84BE-DEF4EF4E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6AF1-ADB3-414C-B12F-3E8B35F13358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E38232F-8B11-4965-B4BC-FC2B54E364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2" b="18682"/>
          <a:stretch/>
        </p:blipFill>
        <p:spPr>
          <a:xfrm>
            <a:off x="9982201" y="5438274"/>
            <a:ext cx="2209799" cy="1419726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08F1310F-AC78-4637-A643-D6B2E54D48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b="45408"/>
          <a:stretch>
            <a:fillRect/>
          </a:stretch>
        </p:blipFill>
        <p:spPr>
          <a:xfrm rot="11766465">
            <a:off x="7219791" y="-550581"/>
            <a:ext cx="5601531" cy="3743940"/>
          </a:xfrm>
          <a:custGeom>
            <a:avLst/>
            <a:gdLst>
              <a:gd name="connsiteX0" fmla="*/ 5601531 w 5601531"/>
              <a:gd name="connsiteY0" fmla="*/ 2438545 h 3743940"/>
              <a:gd name="connsiteX1" fmla="*/ 1081182 w 5601531"/>
              <a:gd name="connsiteY1" fmla="*/ 3743940 h 3743940"/>
              <a:gd name="connsiteX2" fmla="*/ 0 w 5601531"/>
              <a:gd name="connsiteY2" fmla="*/ 0 h 3743940"/>
              <a:gd name="connsiteX3" fmla="*/ 5601530 w 5601531"/>
              <a:gd name="connsiteY3" fmla="*/ 0 h 37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1531" h="3743940">
                <a:moveTo>
                  <a:pt x="5601531" y="2438545"/>
                </a:moveTo>
                <a:lnTo>
                  <a:pt x="1081182" y="3743940"/>
                </a:lnTo>
                <a:lnTo>
                  <a:pt x="0" y="0"/>
                </a:lnTo>
                <a:lnTo>
                  <a:pt x="5601530" y="0"/>
                </a:lnTo>
                <a:close/>
              </a:path>
            </a:pathLst>
          </a:cu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48D96331-CAA0-4E18-8F73-360D40B08E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" b="47247"/>
          <a:stretch>
            <a:fillRect/>
          </a:stretch>
        </p:blipFill>
        <p:spPr>
          <a:xfrm rot="1844368">
            <a:off x="-1492939" y="3932003"/>
            <a:ext cx="7198648" cy="3862912"/>
          </a:xfrm>
          <a:custGeom>
            <a:avLst/>
            <a:gdLst>
              <a:gd name="connsiteX0" fmla="*/ 0 w 7198648"/>
              <a:gd name="connsiteY0" fmla="*/ 0 h 3862912"/>
              <a:gd name="connsiteX1" fmla="*/ 7198648 w 7198648"/>
              <a:gd name="connsiteY1" fmla="*/ 0 h 3862912"/>
              <a:gd name="connsiteX2" fmla="*/ 7198648 w 7198648"/>
              <a:gd name="connsiteY2" fmla="*/ 948094 h 3862912"/>
              <a:gd name="connsiteX3" fmla="*/ 2297229 w 7198648"/>
              <a:gd name="connsiteY3" fmla="*/ 3862912 h 386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648" h="3862912">
                <a:moveTo>
                  <a:pt x="0" y="0"/>
                </a:moveTo>
                <a:lnTo>
                  <a:pt x="7198648" y="0"/>
                </a:lnTo>
                <a:lnTo>
                  <a:pt x="7198648" y="948094"/>
                </a:lnTo>
                <a:lnTo>
                  <a:pt x="2297229" y="386291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308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D1A4C5-5CD7-4812-A584-2E505CCB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782" y="1182915"/>
            <a:ext cx="6200775" cy="2387600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8D5626F-2177-42C2-9D6E-D289E7F4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6D4-190B-4F76-85F8-569F71DA8784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05FF4D3-4DC4-4DEC-9531-6EFE93F5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39E26A0-E4D9-4FD5-84BE-DEF4EF4E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6AF1-ADB3-414C-B12F-3E8B35F13358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9E3F093A-625C-4649-B360-05EF4275C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9" b="18682"/>
          <a:stretch/>
        </p:blipFill>
        <p:spPr>
          <a:xfrm>
            <a:off x="9982201" y="5486400"/>
            <a:ext cx="2209799" cy="137160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25BD0F44-5956-4C43-8519-98F984458D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b="45408"/>
          <a:stretch>
            <a:fillRect/>
          </a:stretch>
        </p:blipFill>
        <p:spPr>
          <a:xfrm rot="11766465">
            <a:off x="7219791" y="-550581"/>
            <a:ext cx="5601531" cy="3743940"/>
          </a:xfrm>
          <a:custGeom>
            <a:avLst/>
            <a:gdLst>
              <a:gd name="connsiteX0" fmla="*/ 5601531 w 5601531"/>
              <a:gd name="connsiteY0" fmla="*/ 2438545 h 3743940"/>
              <a:gd name="connsiteX1" fmla="*/ 1081182 w 5601531"/>
              <a:gd name="connsiteY1" fmla="*/ 3743940 h 3743940"/>
              <a:gd name="connsiteX2" fmla="*/ 0 w 5601531"/>
              <a:gd name="connsiteY2" fmla="*/ 0 h 3743940"/>
              <a:gd name="connsiteX3" fmla="*/ 5601530 w 5601531"/>
              <a:gd name="connsiteY3" fmla="*/ 0 h 37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1531" h="3743940">
                <a:moveTo>
                  <a:pt x="5601531" y="2438545"/>
                </a:moveTo>
                <a:lnTo>
                  <a:pt x="1081182" y="3743940"/>
                </a:lnTo>
                <a:lnTo>
                  <a:pt x="0" y="0"/>
                </a:lnTo>
                <a:lnTo>
                  <a:pt x="5601530" y="0"/>
                </a:lnTo>
                <a:close/>
              </a:path>
            </a:pathLst>
          </a:cu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09E01123-834E-4411-82F8-9E2DEE1352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" b="47227"/>
          <a:stretch>
            <a:fillRect/>
          </a:stretch>
        </p:blipFill>
        <p:spPr>
          <a:xfrm rot="1844368">
            <a:off x="-1492812" y="3932039"/>
            <a:ext cx="7197681" cy="3862683"/>
          </a:xfrm>
          <a:custGeom>
            <a:avLst/>
            <a:gdLst>
              <a:gd name="connsiteX0" fmla="*/ 0 w 7197681"/>
              <a:gd name="connsiteY0" fmla="*/ 0 h 3862683"/>
              <a:gd name="connsiteX1" fmla="*/ 7197681 w 7197681"/>
              <a:gd name="connsiteY1" fmla="*/ 0 h 3862683"/>
              <a:gd name="connsiteX2" fmla="*/ 7197681 w 7197681"/>
              <a:gd name="connsiteY2" fmla="*/ 948360 h 3862683"/>
              <a:gd name="connsiteX3" fmla="*/ 2297094 w 7197681"/>
              <a:gd name="connsiteY3" fmla="*/ 3862683 h 3862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7681" h="3862683">
                <a:moveTo>
                  <a:pt x="0" y="0"/>
                </a:moveTo>
                <a:lnTo>
                  <a:pt x="7197681" y="0"/>
                </a:lnTo>
                <a:lnTo>
                  <a:pt x="7197681" y="948360"/>
                </a:lnTo>
                <a:lnTo>
                  <a:pt x="2297094" y="386268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1000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860030-89DD-43FF-9F13-7F118D2C5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EC1951-C142-48E4-A31B-46083BEB4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648" y="1803400"/>
            <a:ext cx="4491790" cy="352257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7498591-6A02-4EB0-B4DC-B35C9959F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8011" y="1803400"/>
            <a:ext cx="4491789" cy="352257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F09DEDD-BEEF-4159-A42A-03168F2A0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6D4-190B-4F76-85F8-569F71DA8784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1EE8198-2808-47D9-A7B7-A76C681A5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91E9724-75A0-412A-9D69-3AE45C915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6AF1-ADB3-414C-B12F-3E8B35F13358}" type="slidenum">
              <a:rPr lang="sv-SE" smtClean="0"/>
              <a:t>‹#›</a:t>
            </a:fld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3443400F-F5BB-417F-92FD-BE844D50C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6" b="39846"/>
          <a:stretch>
            <a:fillRect/>
          </a:stretch>
        </p:blipFill>
        <p:spPr>
          <a:xfrm rot="12490606">
            <a:off x="8333236" y="-471076"/>
            <a:ext cx="5030258" cy="3699496"/>
          </a:xfrm>
          <a:custGeom>
            <a:avLst/>
            <a:gdLst>
              <a:gd name="connsiteX0" fmla="*/ 5030258 w 5030258"/>
              <a:gd name="connsiteY0" fmla="*/ 2066477 h 3699496"/>
              <a:gd name="connsiteX1" fmla="*/ 1981722 w 5030258"/>
              <a:gd name="connsiteY1" fmla="*/ 3699496 h 3699496"/>
              <a:gd name="connsiteX2" fmla="*/ 0 w 5030258"/>
              <a:gd name="connsiteY2" fmla="*/ 0 h 3699496"/>
              <a:gd name="connsiteX3" fmla="*/ 5030258 w 5030258"/>
              <a:gd name="connsiteY3" fmla="*/ 0 h 369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0258" h="3699496">
                <a:moveTo>
                  <a:pt x="5030258" y="2066477"/>
                </a:moveTo>
                <a:lnTo>
                  <a:pt x="1981722" y="3699496"/>
                </a:lnTo>
                <a:lnTo>
                  <a:pt x="0" y="0"/>
                </a:lnTo>
                <a:lnTo>
                  <a:pt x="5030258" y="0"/>
                </a:lnTo>
                <a:close/>
              </a:path>
            </a:pathLst>
          </a:cu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C82F6560-BC32-452D-B841-903C02757A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40" b="47814"/>
          <a:stretch>
            <a:fillRect/>
          </a:stretch>
        </p:blipFill>
        <p:spPr>
          <a:xfrm rot="3079719">
            <a:off x="-1129156" y="4452559"/>
            <a:ext cx="4707497" cy="3026906"/>
          </a:xfrm>
          <a:custGeom>
            <a:avLst/>
            <a:gdLst>
              <a:gd name="connsiteX0" fmla="*/ 0 w 4707497"/>
              <a:gd name="connsiteY0" fmla="*/ 0 h 3026906"/>
              <a:gd name="connsiteX1" fmla="*/ 4707497 w 4707497"/>
              <a:gd name="connsiteY1" fmla="*/ 0 h 3026906"/>
              <a:gd name="connsiteX2" fmla="*/ 2284972 w 4707497"/>
              <a:gd name="connsiteY2" fmla="*/ 3026906 h 3026906"/>
              <a:gd name="connsiteX3" fmla="*/ 0 w 4707497"/>
              <a:gd name="connsiteY3" fmla="*/ 1198173 h 302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7497" h="3026906">
                <a:moveTo>
                  <a:pt x="0" y="0"/>
                </a:moveTo>
                <a:lnTo>
                  <a:pt x="4707497" y="0"/>
                </a:lnTo>
                <a:lnTo>
                  <a:pt x="2284972" y="3026906"/>
                </a:lnTo>
                <a:lnTo>
                  <a:pt x="0" y="119817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8253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860030-89DD-43FF-9F13-7F118D2C5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EC1951-C142-48E4-A31B-46083BEB4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648" y="1803400"/>
            <a:ext cx="4491790" cy="352257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7498591-6A02-4EB0-B4DC-B35C9959F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8011" y="1803400"/>
            <a:ext cx="4491789" cy="352257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F09DEDD-BEEF-4159-A42A-03168F2A0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6D4-190B-4F76-85F8-569F71DA8784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1EE8198-2808-47D9-A7B7-A76C681A5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91E9724-75A0-412A-9D69-3AE45C915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6AF1-ADB3-414C-B12F-3E8B35F13358}" type="slidenum">
              <a:rPr lang="sv-SE" smtClean="0"/>
              <a:t>‹#›</a:t>
            </a:fld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B96A894-DF4C-4681-8958-E6A2390DA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0" b="39839"/>
          <a:stretch>
            <a:fillRect/>
          </a:stretch>
        </p:blipFill>
        <p:spPr>
          <a:xfrm rot="12490606">
            <a:off x="8333196" y="-470912"/>
            <a:ext cx="5030624" cy="3700782"/>
          </a:xfrm>
          <a:custGeom>
            <a:avLst/>
            <a:gdLst>
              <a:gd name="connsiteX0" fmla="*/ 5030624 w 5030624"/>
              <a:gd name="connsiteY0" fmla="*/ 2067936 h 3700782"/>
              <a:gd name="connsiteX1" fmla="*/ 1982411 w 5030624"/>
              <a:gd name="connsiteY1" fmla="*/ 3700782 h 3700782"/>
              <a:gd name="connsiteX2" fmla="*/ 0 w 5030624"/>
              <a:gd name="connsiteY2" fmla="*/ 0 h 3700782"/>
              <a:gd name="connsiteX3" fmla="*/ 5030624 w 5030624"/>
              <a:gd name="connsiteY3" fmla="*/ 0 h 370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0624" h="3700782">
                <a:moveTo>
                  <a:pt x="5030624" y="2067936"/>
                </a:moveTo>
                <a:lnTo>
                  <a:pt x="1982411" y="3700782"/>
                </a:lnTo>
                <a:lnTo>
                  <a:pt x="0" y="0"/>
                </a:lnTo>
                <a:lnTo>
                  <a:pt x="5030624" y="0"/>
                </a:lnTo>
                <a:close/>
              </a:path>
            </a:pathLst>
          </a:cu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B3CC088F-0853-451F-821A-2D52BF98A2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45" b="47822"/>
          <a:stretch>
            <a:fillRect/>
          </a:stretch>
        </p:blipFill>
        <p:spPr>
          <a:xfrm rot="3079719">
            <a:off x="-1128689" y="4452636"/>
            <a:ext cx="4707188" cy="3027147"/>
          </a:xfrm>
          <a:custGeom>
            <a:avLst/>
            <a:gdLst>
              <a:gd name="connsiteX0" fmla="*/ 0 w 4707188"/>
              <a:gd name="connsiteY0" fmla="*/ 0 h 3027147"/>
              <a:gd name="connsiteX1" fmla="*/ 4707188 w 4707188"/>
              <a:gd name="connsiteY1" fmla="*/ 0 h 3027147"/>
              <a:gd name="connsiteX2" fmla="*/ 2284469 w 4707188"/>
              <a:gd name="connsiteY2" fmla="*/ 3027147 h 3027147"/>
              <a:gd name="connsiteX3" fmla="*/ 0 w 4707188"/>
              <a:gd name="connsiteY3" fmla="*/ 1198817 h 302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7188" h="3027147">
                <a:moveTo>
                  <a:pt x="0" y="0"/>
                </a:moveTo>
                <a:lnTo>
                  <a:pt x="4707188" y="0"/>
                </a:lnTo>
                <a:lnTo>
                  <a:pt x="2284469" y="3027147"/>
                </a:lnTo>
                <a:lnTo>
                  <a:pt x="0" y="119881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3214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C2E422-9DC1-4621-93BC-E663E9736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48" y="268224"/>
            <a:ext cx="8327106" cy="1389756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444FDD7-B103-4EE3-A611-3152A4255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647" y="1803400"/>
            <a:ext cx="4491790" cy="67849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D014C1F-D7E8-4325-92CD-DA54797D7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647" y="2505074"/>
            <a:ext cx="4491790" cy="282090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82417D8-0B0B-43F8-BC06-9217604C0F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38010" y="1803400"/>
            <a:ext cx="4491790" cy="67849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CD04491-5C50-4487-AF0C-90DC60F2E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38010" y="2505075"/>
            <a:ext cx="4491790" cy="282090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8ABCEAF-E356-49EB-96CB-2846ACF83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6D4-190B-4F76-85F8-569F71DA8784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A456D3D-825A-4C72-A818-EEBE0F72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95FEEB0-D04D-4EF8-A1AE-61DF5027D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6AF1-ADB3-414C-B12F-3E8B35F13358}" type="slidenum">
              <a:rPr lang="sv-SE" smtClean="0"/>
              <a:t>‹#›</a:t>
            </a:fld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C3F8BF0-F551-42D1-B99E-D46697524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6" b="39846"/>
          <a:stretch>
            <a:fillRect/>
          </a:stretch>
        </p:blipFill>
        <p:spPr>
          <a:xfrm rot="12490606">
            <a:off x="8333236" y="-471076"/>
            <a:ext cx="5030258" cy="3699496"/>
          </a:xfrm>
          <a:custGeom>
            <a:avLst/>
            <a:gdLst>
              <a:gd name="connsiteX0" fmla="*/ 5030258 w 5030258"/>
              <a:gd name="connsiteY0" fmla="*/ 2066477 h 3699496"/>
              <a:gd name="connsiteX1" fmla="*/ 1981722 w 5030258"/>
              <a:gd name="connsiteY1" fmla="*/ 3699496 h 3699496"/>
              <a:gd name="connsiteX2" fmla="*/ 0 w 5030258"/>
              <a:gd name="connsiteY2" fmla="*/ 0 h 3699496"/>
              <a:gd name="connsiteX3" fmla="*/ 5030258 w 5030258"/>
              <a:gd name="connsiteY3" fmla="*/ 0 h 369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0258" h="3699496">
                <a:moveTo>
                  <a:pt x="5030258" y="2066477"/>
                </a:moveTo>
                <a:lnTo>
                  <a:pt x="1981722" y="3699496"/>
                </a:lnTo>
                <a:lnTo>
                  <a:pt x="0" y="0"/>
                </a:lnTo>
                <a:lnTo>
                  <a:pt x="5030258" y="0"/>
                </a:lnTo>
                <a:close/>
              </a:path>
            </a:pathLst>
          </a:cu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9BC4F87E-2B50-4A0E-8B7B-186FFD36AD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40" b="47814"/>
          <a:stretch>
            <a:fillRect/>
          </a:stretch>
        </p:blipFill>
        <p:spPr>
          <a:xfrm rot="3079719">
            <a:off x="-1129156" y="4452559"/>
            <a:ext cx="4707497" cy="3026906"/>
          </a:xfrm>
          <a:custGeom>
            <a:avLst/>
            <a:gdLst>
              <a:gd name="connsiteX0" fmla="*/ 0 w 4707497"/>
              <a:gd name="connsiteY0" fmla="*/ 0 h 3026906"/>
              <a:gd name="connsiteX1" fmla="*/ 4707497 w 4707497"/>
              <a:gd name="connsiteY1" fmla="*/ 0 h 3026906"/>
              <a:gd name="connsiteX2" fmla="*/ 2284972 w 4707497"/>
              <a:gd name="connsiteY2" fmla="*/ 3026906 h 3026906"/>
              <a:gd name="connsiteX3" fmla="*/ 0 w 4707497"/>
              <a:gd name="connsiteY3" fmla="*/ 1198173 h 302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7497" h="3026906">
                <a:moveTo>
                  <a:pt x="0" y="0"/>
                </a:moveTo>
                <a:lnTo>
                  <a:pt x="4707497" y="0"/>
                </a:lnTo>
                <a:lnTo>
                  <a:pt x="2284972" y="3026906"/>
                </a:lnTo>
                <a:lnTo>
                  <a:pt x="0" y="119817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77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8E2D45-6385-4DC2-BFCC-E5C9D9DF2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FF16E85-027D-410D-8222-98AF7E9AD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6D4-190B-4F76-85F8-569F71DA8784}" type="datetimeFigureOut">
              <a:rPr lang="sv-SE" smtClean="0"/>
              <a:t>2025-09-17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DDEEDB7-5A4A-4990-AE80-74515071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5C6DECD-D6B5-435E-AD0B-2E961860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76AF1-ADB3-414C-B12F-3E8B35F13358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D697075-0260-43CD-9C95-C362F29C6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6" b="39846"/>
          <a:stretch>
            <a:fillRect/>
          </a:stretch>
        </p:blipFill>
        <p:spPr>
          <a:xfrm rot="12490606">
            <a:off x="8333236" y="-471076"/>
            <a:ext cx="5030258" cy="3699496"/>
          </a:xfrm>
          <a:custGeom>
            <a:avLst/>
            <a:gdLst>
              <a:gd name="connsiteX0" fmla="*/ 5030258 w 5030258"/>
              <a:gd name="connsiteY0" fmla="*/ 2066477 h 3699496"/>
              <a:gd name="connsiteX1" fmla="*/ 1981722 w 5030258"/>
              <a:gd name="connsiteY1" fmla="*/ 3699496 h 3699496"/>
              <a:gd name="connsiteX2" fmla="*/ 0 w 5030258"/>
              <a:gd name="connsiteY2" fmla="*/ 0 h 3699496"/>
              <a:gd name="connsiteX3" fmla="*/ 5030258 w 5030258"/>
              <a:gd name="connsiteY3" fmla="*/ 0 h 369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0258" h="3699496">
                <a:moveTo>
                  <a:pt x="5030258" y="2066477"/>
                </a:moveTo>
                <a:lnTo>
                  <a:pt x="1981722" y="3699496"/>
                </a:lnTo>
                <a:lnTo>
                  <a:pt x="0" y="0"/>
                </a:lnTo>
                <a:lnTo>
                  <a:pt x="5030258" y="0"/>
                </a:lnTo>
                <a:close/>
              </a:path>
            </a:pathLst>
          </a:cu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7D7F0C5E-B21B-4FE6-B890-8524A8F61D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40" b="47814"/>
          <a:stretch>
            <a:fillRect/>
          </a:stretch>
        </p:blipFill>
        <p:spPr>
          <a:xfrm rot="3079719">
            <a:off x="-1129156" y="4452559"/>
            <a:ext cx="4707497" cy="3026906"/>
          </a:xfrm>
          <a:custGeom>
            <a:avLst/>
            <a:gdLst>
              <a:gd name="connsiteX0" fmla="*/ 0 w 4707497"/>
              <a:gd name="connsiteY0" fmla="*/ 0 h 3026906"/>
              <a:gd name="connsiteX1" fmla="*/ 4707497 w 4707497"/>
              <a:gd name="connsiteY1" fmla="*/ 0 h 3026906"/>
              <a:gd name="connsiteX2" fmla="*/ 2284972 w 4707497"/>
              <a:gd name="connsiteY2" fmla="*/ 3026906 h 3026906"/>
              <a:gd name="connsiteX3" fmla="*/ 0 w 4707497"/>
              <a:gd name="connsiteY3" fmla="*/ 1198173 h 302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7497" h="3026906">
                <a:moveTo>
                  <a:pt x="0" y="0"/>
                </a:moveTo>
                <a:lnTo>
                  <a:pt x="4707497" y="0"/>
                </a:lnTo>
                <a:lnTo>
                  <a:pt x="2284972" y="3026906"/>
                </a:lnTo>
                <a:lnTo>
                  <a:pt x="0" y="119817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0283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5727002-77DE-4A4A-8086-A9D9277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48" y="268224"/>
            <a:ext cx="8327106" cy="13897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825C678-57F2-403E-956B-33ADFF72E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647" y="1803400"/>
            <a:ext cx="9218153" cy="3522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AB0D200-E34C-4708-9080-25666F5BF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34072" y="5946775"/>
            <a:ext cx="2395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346D4-190B-4F76-85F8-569F71DA8784}" type="datetimeFigureOut">
              <a:rPr lang="sv-SE" smtClean="0"/>
              <a:pPr/>
              <a:t>2025-09-17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7FC3C26-518A-4E4C-92F3-EF70573C9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57729" y="6356350"/>
            <a:ext cx="41239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F0F7B06-CB27-4AB0-8548-948BE7209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34072" y="6356535"/>
            <a:ext cx="2395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76AF1-ADB3-414C-B12F-3E8B35F13358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77317B9-FA53-4B6C-A69C-2D1A93C5E1A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5061027"/>
            <a:ext cx="2209799" cy="22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5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60" r:id="rId5"/>
    <p:sldLayoutId id="2147483652" r:id="rId6"/>
    <p:sldLayoutId id="2147483661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52455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4572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4572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4572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4572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B340EC-81DB-47C1-9758-585AB73EF7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Digital Vision Kista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6CDC1D5-57FA-42A0-950B-2FE62CAE80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Stockholms väg till en digital tvilling</a:t>
            </a:r>
          </a:p>
          <a:p>
            <a:r>
              <a:rPr lang="sv-SE" dirty="0"/>
              <a:t>(2023-2025)</a:t>
            </a:r>
          </a:p>
        </p:txBody>
      </p:sp>
    </p:spTree>
    <p:extLst>
      <p:ext uri="{BB962C8B-B14F-4D97-AF65-F5344CB8AC3E}">
        <p14:creationId xmlns:p14="http://schemas.microsoft.com/office/powerpoint/2010/main" val="3511099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A8267-50B6-A69A-0F9A-59181B645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A42C887-D634-10DF-93D8-245FCD82E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04" y="0"/>
            <a:ext cx="6610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16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6F7E6-9B90-2844-C294-02FEB8926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6CF8BBD-C24C-BE8F-1D91-E179FB7E4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232" y="9047"/>
            <a:ext cx="5801535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42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53C6F3B-6A80-B181-02ED-5F797BE90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950"/>
            <a:ext cx="12192000" cy="656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12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10AED24-C3E7-D30F-52DB-7703C1D10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749"/>
            <a:ext cx="12192000" cy="659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63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7F4B651-5AEC-4228-6F18-7DAF102F6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596"/>
            <a:ext cx="12192000" cy="652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10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B92F44E-21CC-8D36-3127-2EBD85C5B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315" y="123364"/>
            <a:ext cx="5353797" cy="330563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60DA15E-67E6-1952-C700-7FABBECF6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77" y="1804086"/>
            <a:ext cx="6553508" cy="456378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4C82A85-D41B-DAC3-DB58-478396D42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957446"/>
            <a:ext cx="5220429" cy="3410426"/>
          </a:xfrm>
          <a:prstGeom prst="rect">
            <a:avLst/>
          </a:prstGeom>
        </p:spPr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3C7242CF-5E91-74B3-50E7-5BBE0C43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Workshops</a:t>
            </a:r>
          </a:p>
        </p:txBody>
      </p:sp>
    </p:spTree>
    <p:extLst>
      <p:ext uri="{BB962C8B-B14F-4D97-AF65-F5344CB8AC3E}">
        <p14:creationId xmlns:p14="http://schemas.microsoft.com/office/powerpoint/2010/main" val="3990407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Anslagstavla, affisch&#10;&#10;AI-genererat innehåll kan vara felaktigt.">
            <a:extLst>
              <a:ext uri="{FF2B5EF4-FFF2-40B4-BE49-F238E27FC236}">
                <a16:creationId xmlns:a16="http://schemas.microsoft.com/office/drawing/2014/main" id="{172B83D9-36B6-CF37-9846-9FF8A53D7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t="10380" r="-93" b="14551"/>
          <a:stretch>
            <a:fillRect/>
          </a:stretch>
        </p:blipFill>
        <p:spPr>
          <a:xfrm>
            <a:off x="11289" y="-1"/>
            <a:ext cx="1218071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61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88FF45A-0C89-657F-9952-E810CEFC8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679" y="237679"/>
            <a:ext cx="7106642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31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4402F86-CE19-3EE4-114A-0B6A373A1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385" y="0"/>
            <a:ext cx="9981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7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9118A1F-ED36-30A5-07AC-E11827779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1" y="0"/>
            <a:ext cx="12082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5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ACFBE1-00DA-4A6A-9F6B-796D7925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Talare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7A10EFA3-C1C4-42AA-8DAB-E042F49C35AB}"/>
              </a:ext>
            </a:extLst>
          </p:cNvPr>
          <p:cNvSpPr/>
          <p:nvPr/>
        </p:nvSpPr>
        <p:spPr>
          <a:xfrm>
            <a:off x="829559" y="2068486"/>
            <a:ext cx="1687398" cy="1687398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Google Shape;236;p1">
            <a:extLst>
              <a:ext uri="{FF2B5EF4-FFF2-40B4-BE49-F238E27FC236}">
                <a16:creationId xmlns:a16="http://schemas.microsoft.com/office/drawing/2014/main" id="{F30FF44C-426A-4B4C-A69E-C4704518798C}"/>
              </a:ext>
            </a:extLst>
          </p:cNvPr>
          <p:cNvPicPr preferRelativeResize="0"/>
          <p:nvPr/>
        </p:nvPicPr>
        <p:blipFill rotWithShape="1">
          <a:blip r:embed="rId3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91670" y="2730987"/>
            <a:ext cx="1431020" cy="3040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56C8153F-D556-4E63-B467-50ECD1A9510A}"/>
              </a:ext>
            </a:extLst>
          </p:cNvPr>
          <p:cNvSpPr/>
          <p:nvPr/>
        </p:nvSpPr>
        <p:spPr>
          <a:xfrm>
            <a:off x="2905027" y="2068486"/>
            <a:ext cx="1687398" cy="1687398"/>
          </a:xfrm>
          <a:prstGeom prst="ellipse">
            <a:avLst/>
          </a:prstGeom>
          <a:solidFill>
            <a:srgbClr val="452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Google Shape;238;p1" descr="Kista Science City logo">
            <a:extLst>
              <a:ext uri="{FF2B5EF4-FFF2-40B4-BE49-F238E27FC236}">
                <a16:creationId xmlns:a16="http://schemas.microsoft.com/office/drawing/2014/main" id="{EEA563C8-3F02-4ED7-A967-246E13FE6562}"/>
              </a:ext>
            </a:extLst>
          </p:cNvPr>
          <p:cNvPicPr preferRelativeResize="0"/>
          <p:nvPr/>
        </p:nvPicPr>
        <p:blipFill rotWithShape="1">
          <a:blip r:embed="rId5">
            <a:alphaModFix/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433447" y="4668758"/>
            <a:ext cx="1131907" cy="440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98A358E2-D5B8-4ED7-830B-B9C766481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4488" y="4547044"/>
            <a:ext cx="1531037" cy="646290"/>
          </a:xfrm>
          <a:prstGeom prst="rect">
            <a:avLst/>
          </a:prstGeom>
        </p:spPr>
      </p:pic>
      <p:pic>
        <p:nvPicPr>
          <p:cNvPr id="16" name="Google Shape;237;p1" descr="RISE_RTO">
            <a:extLst>
              <a:ext uri="{FF2B5EF4-FFF2-40B4-BE49-F238E27FC236}">
                <a16:creationId xmlns:a16="http://schemas.microsoft.com/office/drawing/2014/main" id="{041AF12E-E041-46D1-A184-A3FE15473057}"/>
              </a:ext>
            </a:extLst>
          </p:cNvPr>
          <p:cNvPicPr preferRelativeResize="0"/>
          <p:nvPr/>
        </p:nvPicPr>
        <p:blipFill rotWithShape="1">
          <a:blip r:embed="rId8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129681" y="2639506"/>
            <a:ext cx="1294416" cy="5565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6AF858FE-491A-40E1-B7AC-D9A13EDF90C1}"/>
              </a:ext>
            </a:extLst>
          </p:cNvPr>
          <p:cNvSpPr/>
          <p:nvPr/>
        </p:nvSpPr>
        <p:spPr>
          <a:xfrm>
            <a:off x="2829235" y="2018284"/>
            <a:ext cx="1883995" cy="186321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Ellips 26">
            <a:extLst>
              <a:ext uri="{FF2B5EF4-FFF2-40B4-BE49-F238E27FC236}">
                <a16:creationId xmlns:a16="http://schemas.microsoft.com/office/drawing/2014/main" id="{F8AF7E55-5A44-4A2D-B349-9E92727FA9B9}"/>
              </a:ext>
            </a:extLst>
          </p:cNvPr>
          <p:cNvSpPr/>
          <p:nvPr/>
        </p:nvSpPr>
        <p:spPr>
          <a:xfrm>
            <a:off x="2937893" y="2099247"/>
            <a:ext cx="1606900" cy="160690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E911FDE-7554-4173-BD9E-001216B13AE8}"/>
              </a:ext>
            </a:extLst>
          </p:cNvPr>
          <p:cNvSpPr txBox="1"/>
          <p:nvPr/>
        </p:nvSpPr>
        <p:spPr>
          <a:xfrm>
            <a:off x="4905018" y="2467534"/>
            <a:ext cx="3042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/>
              <a:t>Jenny Carlstedt</a:t>
            </a:r>
            <a:br>
              <a:rPr lang="sv-SE" sz="2400" dirty="0"/>
            </a:br>
            <a:r>
              <a:rPr lang="sv-SE" sz="2400" dirty="0"/>
              <a:t>jenny.carlstedt@ri.se</a:t>
            </a: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C55E8B19-C525-41CC-A50C-AC3BF26186E9}"/>
              </a:ext>
            </a:extLst>
          </p:cNvPr>
          <p:cNvSpPr/>
          <p:nvPr/>
        </p:nvSpPr>
        <p:spPr>
          <a:xfrm>
            <a:off x="829559" y="2068486"/>
            <a:ext cx="1687398" cy="16873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Google Shape;237;p1" descr="RISE_RTO">
            <a:extLst>
              <a:ext uri="{FF2B5EF4-FFF2-40B4-BE49-F238E27FC236}">
                <a16:creationId xmlns:a16="http://schemas.microsoft.com/office/drawing/2014/main" id="{A797E62C-1ACC-49DC-A2D5-017244821E72}"/>
              </a:ext>
            </a:extLst>
          </p:cNvPr>
          <p:cNvPicPr preferRelativeResize="0"/>
          <p:nvPr/>
        </p:nvPicPr>
        <p:blipFill rotWithShape="1">
          <a:blip r:embed="rId8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4213" y="2639506"/>
            <a:ext cx="1294416" cy="55659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Ellips 16">
            <a:extLst>
              <a:ext uri="{FF2B5EF4-FFF2-40B4-BE49-F238E27FC236}">
                <a16:creationId xmlns:a16="http://schemas.microsoft.com/office/drawing/2014/main" id="{90C96D6D-3FA3-4D2B-8DB4-C954FA4CB7AD}"/>
              </a:ext>
            </a:extLst>
          </p:cNvPr>
          <p:cNvSpPr/>
          <p:nvPr/>
        </p:nvSpPr>
        <p:spPr>
          <a:xfrm>
            <a:off x="2937893" y="2089378"/>
            <a:ext cx="1606900" cy="160690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6075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2118E7D-ABF7-70B4-274F-E20A0E74C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504"/>
            <a:ext cx="12192000" cy="687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11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C920987-25B5-BC70-C691-4448C7075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6564"/>
            <a:ext cx="12192000" cy="422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17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karta, skärmbild, Flygfotografi&#10;&#10;AI-genererat innehåll kan vara felaktigt.">
            <a:extLst>
              <a:ext uri="{FF2B5EF4-FFF2-40B4-BE49-F238E27FC236}">
                <a16:creationId xmlns:a16="http://schemas.microsoft.com/office/drawing/2014/main" id="{8BB06E8E-6EF8-3851-9D02-E44F358E2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" y="0"/>
            <a:ext cx="12164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24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karta, skärmbild, Multimedieprogram&#10;&#10;AI-genererat innehåll kan vara felaktigt.">
            <a:extLst>
              <a:ext uri="{FF2B5EF4-FFF2-40B4-BE49-F238E27FC236}">
                <a16:creationId xmlns:a16="http://schemas.microsoft.com/office/drawing/2014/main" id="{0034F23A-39C1-E93B-3399-A60AE9D43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"/>
            <a:ext cx="12192000" cy="684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29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Kontorsbyggnad, inomhus, skärmbild&#10;&#10;AI-genererat innehåll kan vara felaktigt.">
            <a:extLst>
              <a:ext uri="{FF2B5EF4-FFF2-40B4-BE49-F238E27FC236}">
                <a16:creationId xmlns:a16="http://schemas.microsoft.com/office/drawing/2014/main" id="{70F3603A-CED3-BBF0-7E6C-90D0CB078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8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llips 28">
            <a:extLst>
              <a:ext uri="{FF2B5EF4-FFF2-40B4-BE49-F238E27FC236}">
                <a16:creationId xmlns:a16="http://schemas.microsoft.com/office/drawing/2014/main" id="{4B2F4590-2136-4455-BF88-AD6AB0CA15CA}"/>
              </a:ext>
            </a:extLst>
          </p:cNvPr>
          <p:cNvSpPr/>
          <p:nvPr/>
        </p:nvSpPr>
        <p:spPr>
          <a:xfrm>
            <a:off x="8749339" y="2093823"/>
            <a:ext cx="1687398" cy="168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DABA9CA-51D8-42E7-9DA7-F970DB25D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Dagens resa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697FB826-8DDC-4BD8-B5EC-FB0330ED6646}"/>
              </a:ext>
            </a:extLst>
          </p:cNvPr>
          <p:cNvGrpSpPr/>
          <p:nvPr/>
        </p:nvGrpSpPr>
        <p:grpSpPr>
          <a:xfrm>
            <a:off x="4801496" y="2068485"/>
            <a:ext cx="1687398" cy="1687398"/>
            <a:chOff x="4801496" y="2068485"/>
            <a:chExt cx="1687398" cy="1687398"/>
          </a:xfrm>
          <a:scene3d>
            <a:camera prst="perspectiveFront"/>
            <a:lightRig rig="threePt" dir="t"/>
          </a:scene3d>
        </p:grpSpPr>
        <p:sp>
          <p:nvSpPr>
            <p:cNvPr id="43" name="Ellips 42">
              <a:extLst>
                <a:ext uri="{FF2B5EF4-FFF2-40B4-BE49-F238E27FC236}">
                  <a16:creationId xmlns:a16="http://schemas.microsoft.com/office/drawing/2014/main" id="{A24DEE06-C7FD-4001-9A45-E32440FF5FD7}"/>
                </a:ext>
              </a:extLst>
            </p:cNvPr>
            <p:cNvSpPr/>
            <p:nvPr/>
          </p:nvSpPr>
          <p:spPr>
            <a:xfrm>
              <a:off x="4801496" y="2068485"/>
              <a:ext cx="1687398" cy="1687398"/>
            </a:xfrm>
            <a:prstGeom prst="ellipse">
              <a:avLst/>
            </a:prstGeom>
            <a:solidFill>
              <a:srgbClr val="452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0" name="textruta 89">
              <a:extLst>
                <a:ext uri="{FF2B5EF4-FFF2-40B4-BE49-F238E27FC236}">
                  <a16:creationId xmlns:a16="http://schemas.microsoft.com/office/drawing/2014/main" id="{EA14C4ED-FE84-4647-9689-9053C758BFF1}"/>
                </a:ext>
              </a:extLst>
            </p:cNvPr>
            <p:cNvSpPr txBox="1"/>
            <p:nvPr/>
          </p:nvSpPr>
          <p:spPr>
            <a:xfrm>
              <a:off x="5071209" y="2552802"/>
              <a:ext cx="1108823" cy="642090"/>
            </a:xfrm>
            <a:prstGeom prst="rect">
              <a:avLst/>
            </a:prstGeom>
            <a:noFill/>
          </p:spPr>
          <p:txBody>
            <a:bodyPr wrap="square" tIns="72000" rtlCol="0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</a:rPr>
                <a:t>37</a:t>
              </a:r>
            </a:p>
            <a:p>
              <a:pPr algn="ctr"/>
              <a:r>
                <a:rPr lang="sv-SE" sz="1000" b="1" dirty="0">
                  <a:solidFill>
                    <a:schemeClr val="bg1"/>
                  </a:solidFill>
                </a:rPr>
                <a:t>användarfall</a:t>
              </a:r>
              <a:endParaRPr lang="sv-SE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upp 7">
            <a:extLst>
              <a:ext uri="{FF2B5EF4-FFF2-40B4-BE49-F238E27FC236}">
                <a16:creationId xmlns:a16="http://schemas.microsoft.com/office/drawing/2014/main" id="{D5779E82-9385-4C2A-BE02-720A932C4A51}"/>
              </a:ext>
            </a:extLst>
          </p:cNvPr>
          <p:cNvGrpSpPr/>
          <p:nvPr/>
        </p:nvGrpSpPr>
        <p:grpSpPr>
          <a:xfrm>
            <a:off x="6798895" y="2068485"/>
            <a:ext cx="1687398" cy="1687398"/>
            <a:chOff x="6798895" y="2068485"/>
            <a:chExt cx="1687398" cy="1687398"/>
          </a:xfrm>
          <a:scene3d>
            <a:camera prst="perspectiveFront"/>
            <a:lightRig rig="threePt" dir="t"/>
          </a:scene3d>
        </p:grpSpPr>
        <p:sp>
          <p:nvSpPr>
            <p:cNvPr id="48" name="Ellips 47">
              <a:extLst>
                <a:ext uri="{FF2B5EF4-FFF2-40B4-BE49-F238E27FC236}">
                  <a16:creationId xmlns:a16="http://schemas.microsoft.com/office/drawing/2014/main" id="{1856E27B-78AF-4E44-87E9-94CA0A93A307}"/>
                </a:ext>
              </a:extLst>
            </p:cNvPr>
            <p:cNvSpPr/>
            <p:nvPr/>
          </p:nvSpPr>
          <p:spPr>
            <a:xfrm>
              <a:off x="6798895" y="2068485"/>
              <a:ext cx="1687398" cy="16873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2" name="textruta 91">
              <a:extLst>
                <a:ext uri="{FF2B5EF4-FFF2-40B4-BE49-F238E27FC236}">
                  <a16:creationId xmlns:a16="http://schemas.microsoft.com/office/drawing/2014/main" id="{6B453746-99E7-431C-8726-A0A4F98F38DB}"/>
                </a:ext>
              </a:extLst>
            </p:cNvPr>
            <p:cNvSpPr txBox="1"/>
            <p:nvPr/>
          </p:nvSpPr>
          <p:spPr>
            <a:xfrm>
              <a:off x="7020781" y="2552802"/>
              <a:ext cx="1243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</a:rPr>
                <a:t>8</a:t>
              </a:r>
            </a:p>
            <a:p>
              <a:pPr algn="ctr"/>
              <a:r>
                <a:rPr lang="sv-SE" sz="1050" b="1" dirty="0">
                  <a:solidFill>
                    <a:schemeClr val="bg1"/>
                  </a:solidFill>
                </a:rPr>
                <a:t>mockups</a:t>
              </a:r>
            </a:p>
          </p:txBody>
        </p:sp>
      </p:grpSp>
      <p:grpSp>
        <p:nvGrpSpPr>
          <p:cNvPr id="14" name="Grupp 13">
            <a:extLst>
              <a:ext uri="{FF2B5EF4-FFF2-40B4-BE49-F238E27FC236}">
                <a16:creationId xmlns:a16="http://schemas.microsoft.com/office/drawing/2014/main" id="{F1022217-7A44-4F3B-8E1A-745357B5F227}"/>
              </a:ext>
            </a:extLst>
          </p:cNvPr>
          <p:cNvGrpSpPr/>
          <p:nvPr/>
        </p:nvGrpSpPr>
        <p:grpSpPr>
          <a:xfrm>
            <a:off x="6858612" y="4166390"/>
            <a:ext cx="1687399" cy="1687398"/>
            <a:chOff x="6858612" y="4166390"/>
            <a:chExt cx="1687399" cy="1687398"/>
          </a:xfrm>
          <a:scene3d>
            <a:camera prst="perspectiveFront"/>
            <a:lightRig rig="threePt" dir="t"/>
          </a:scene3d>
        </p:grpSpPr>
        <p:sp>
          <p:nvSpPr>
            <p:cNvPr id="10" name="Ellips 9">
              <a:extLst>
                <a:ext uri="{FF2B5EF4-FFF2-40B4-BE49-F238E27FC236}">
                  <a16:creationId xmlns:a16="http://schemas.microsoft.com/office/drawing/2014/main" id="{CA069B5A-AAE3-41C5-A0AC-99A4E8719674}"/>
                </a:ext>
              </a:extLst>
            </p:cNvPr>
            <p:cNvSpPr/>
            <p:nvPr/>
          </p:nvSpPr>
          <p:spPr>
            <a:xfrm>
              <a:off x="6858612" y="4166390"/>
              <a:ext cx="1687398" cy="1687398"/>
            </a:xfrm>
            <a:prstGeom prst="ellipse">
              <a:avLst/>
            </a:prstGeom>
            <a:solidFill>
              <a:srgbClr val="452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3" name="textruta 92">
              <a:extLst>
                <a:ext uri="{FF2B5EF4-FFF2-40B4-BE49-F238E27FC236}">
                  <a16:creationId xmlns:a16="http://schemas.microsoft.com/office/drawing/2014/main" id="{114DFDE3-8377-4935-99D2-3C85BBB2D6CD}"/>
                </a:ext>
              </a:extLst>
            </p:cNvPr>
            <p:cNvSpPr txBox="1"/>
            <p:nvPr/>
          </p:nvSpPr>
          <p:spPr>
            <a:xfrm>
              <a:off x="6858612" y="4625368"/>
              <a:ext cx="16873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</a:rPr>
                <a:t>Färdplan</a:t>
              </a:r>
            </a:p>
            <a:p>
              <a:pPr algn="ctr"/>
              <a:r>
                <a:rPr lang="sv-SE" sz="1000" b="1" dirty="0">
                  <a:solidFill>
                    <a:schemeClr val="bg1"/>
                  </a:solidFill>
                </a:rPr>
                <a:t>för kommunala digitala tvillingar</a:t>
              </a:r>
            </a:p>
          </p:txBody>
        </p:sp>
      </p:grpSp>
      <p:grpSp>
        <p:nvGrpSpPr>
          <p:cNvPr id="4" name="Grupp 3">
            <a:extLst>
              <a:ext uri="{FF2B5EF4-FFF2-40B4-BE49-F238E27FC236}">
                <a16:creationId xmlns:a16="http://schemas.microsoft.com/office/drawing/2014/main" id="{BB80061E-BEF6-4BE9-8690-C69D739D60D6}"/>
              </a:ext>
            </a:extLst>
          </p:cNvPr>
          <p:cNvGrpSpPr/>
          <p:nvPr/>
        </p:nvGrpSpPr>
        <p:grpSpPr>
          <a:xfrm>
            <a:off x="829559" y="2068486"/>
            <a:ext cx="1694776" cy="1687398"/>
            <a:chOff x="829559" y="2068486"/>
            <a:chExt cx="1694776" cy="1687398"/>
          </a:xfrm>
          <a:scene3d>
            <a:camera prst="perspectiveFront"/>
            <a:lightRig rig="threePt" dir="t"/>
          </a:scene3d>
        </p:grpSpPr>
        <p:sp>
          <p:nvSpPr>
            <p:cNvPr id="3" name="Ellips 2">
              <a:extLst>
                <a:ext uri="{FF2B5EF4-FFF2-40B4-BE49-F238E27FC236}">
                  <a16:creationId xmlns:a16="http://schemas.microsoft.com/office/drawing/2014/main" id="{4FA184B1-CE5E-41AC-A518-1655F0526ADD}"/>
                </a:ext>
              </a:extLst>
            </p:cNvPr>
            <p:cNvSpPr/>
            <p:nvPr/>
          </p:nvSpPr>
          <p:spPr>
            <a:xfrm>
              <a:off x="829559" y="2068486"/>
              <a:ext cx="1687398" cy="1687398"/>
            </a:xfrm>
            <a:prstGeom prst="ellipse">
              <a:avLst/>
            </a:prstGeom>
            <a:solidFill>
              <a:srgbClr val="452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2" name="textruta 41">
              <a:extLst>
                <a:ext uri="{FF2B5EF4-FFF2-40B4-BE49-F238E27FC236}">
                  <a16:creationId xmlns:a16="http://schemas.microsoft.com/office/drawing/2014/main" id="{4703C081-1671-403E-8933-677EF0769C86}"/>
                </a:ext>
              </a:extLst>
            </p:cNvPr>
            <p:cNvSpPr txBox="1"/>
            <p:nvPr/>
          </p:nvSpPr>
          <p:spPr>
            <a:xfrm>
              <a:off x="836936" y="2552802"/>
              <a:ext cx="16873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</a:rPr>
                <a:t>Varför</a:t>
              </a:r>
            </a:p>
            <a:p>
              <a:pPr algn="ctr"/>
              <a:r>
                <a:rPr lang="sv-SE" sz="1000" b="1" dirty="0">
                  <a:solidFill>
                    <a:schemeClr val="bg1"/>
                  </a:solidFill>
                </a:rPr>
                <a:t>kommunala digitala tvillingar</a:t>
              </a:r>
            </a:p>
          </p:txBody>
        </p:sp>
      </p:grpSp>
      <p:grpSp>
        <p:nvGrpSpPr>
          <p:cNvPr id="5" name="Grupp 4">
            <a:extLst>
              <a:ext uri="{FF2B5EF4-FFF2-40B4-BE49-F238E27FC236}">
                <a16:creationId xmlns:a16="http://schemas.microsoft.com/office/drawing/2014/main" id="{172651E3-EC69-4FBF-AAD2-DAD655B27D4A}"/>
              </a:ext>
            </a:extLst>
          </p:cNvPr>
          <p:cNvGrpSpPr/>
          <p:nvPr/>
        </p:nvGrpSpPr>
        <p:grpSpPr>
          <a:xfrm>
            <a:off x="2598962" y="2068485"/>
            <a:ext cx="2102529" cy="1687398"/>
            <a:chOff x="2598962" y="2068485"/>
            <a:chExt cx="2102529" cy="1687398"/>
          </a:xfrm>
          <a:scene3d>
            <a:camera prst="perspectiveFront"/>
            <a:lightRig rig="threePt" dir="t"/>
          </a:scene3d>
        </p:grpSpPr>
        <p:sp>
          <p:nvSpPr>
            <p:cNvPr id="45" name="Ellips 44">
              <a:extLst>
                <a:ext uri="{FF2B5EF4-FFF2-40B4-BE49-F238E27FC236}">
                  <a16:creationId xmlns:a16="http://schemas.microsoft.com/office/drawing/2014/main" id="{7B810355-197C-4575-8A4C-87E52D41A396}"/>
                </a:ext>
              </a:extLst>
            </p:cNvPr>
            <p:cNvSpPr/>
            <p:nvPr/>
          </p:nvSpPr>
          <p:spPr>
            <a:xfrm>
              <a:off x="2804097" y="2068485"/>
              <a:ext cx="1687398" cy="1687398"/>
            </a:xfrm>
            <a:prstGeom prst="ellipse">
              <a:avLst/>
            </a:prstGeom>
            <a:solidFill>
              <a:srgbClr val="452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7" name="textruta 46">
              <a:extLst>
                <a:ext uri="{FF2B5EF4-FFF2-40B4-BE49-F238E27FC236}">
                  <a16:creationId xmlns:a16="http://schemas.microsoft.com/office/drawing/2014/main" id="{4EBF7862-2A76-45FB-A99D-2A97D7A8D891}"/>
                </a:ext>
              </a:extLst>
            </p:cNvPr>
            <p:cNvSpPr txBox="1"/>
            <p:nvPr/>
          </p:nvSpPr>
          <p:spPr>
            <a:xfrm>
              <a:off x="2598962" y="2552802"/>
              <a:ext cx="210252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</a:rPr>
                <a:t>Metod</a:t>
              </a:r>
              <a:endParaRPr lang="sv-SE" sz="1400" b="1" dirty="0">
                <a:solidFill>
                  <a:schemeClr val="bg1"/>
                </a:solidFill>
              </a:endParaRPr>
            </a:p>
            <a:p>
              <a:pPr algn="ctr"/>
              <a:r>
                <a:rPr lang="sv-SE" sz="1000" b="1" dirty="0">
                  <a:solidFill>
                    <a:schemeClr val="bg1"/>
                  </a:solidFill>
                </a:rPr>
                <a:t>för framtagning av </a:t>
              </a:r>
            </a:p>
            <a:p>
              <a:pPr algn="ctr"/>
              <a:r>
                <a:rPr lang="sv-SE" sz="1000" b="1" dirty="0">
                  <a:solidFill>
                    <a:schemeClr val="bg1"/>
                  </a:solidFill>
                </a:rPr>
                <a:t>kommunala </a:t>
              </a:r>
            </a:p>
            <a:p>
              <a:pPr algn="ctr"/>
              <a:r>
                <a:rPr lang="sv-SE" sz="1000" b="1" dirty="0">
                  <a:solidFill>
                    <a:schemeClr val="bg1"/>
                  </a:solidFill>
                </a:rPr>
                <a:t>digitala tvillingar</a:t>
              </a:r>
            </a:p>
          </p:txBody>
        </p:sp>
      </p:grpSp>
      <p:grpSp>
        <p:nvGrpSpPr>
          <p:cNvPr id="11" name="Grupp 10">
            <a:extLst>
              <a:ext uri="{FF2B5EF4-FFF2-40B4-BE49-F238E27FC236}">
                <a16:creationId xmlns:a16="http://schemas.microsoft.com/office/drawing/2014/main" id="{066AB515-59DB-4203-A694-9FDAD70FE561}"/>
              </a:ext>
            </a:extLst>
          </p:cNvPr>
          <p:cNvGrpSpPr/>
          <p:nvPr/>
        </p:nvGrpSpPr>
        <p:grpSpPr>
          <a:xfrm>
            <a:off x="629370" y="4166390"/>
            <a:ext cx="2102529" cy="1687398"/>
            <a:chOff x="629370" y="4166390"/>
            <a:chExt cx="2102529" cy="1687398"/>
          </a:xfrm>
          <a:scene3d>
            <a:camera prst="perspectiveFront"/>
            <a:lightRig rig="threePt" dir="t"/>
          </a:scene3d>
        </p:grpSpPr>
        <p:sp>
          <p:nvSpPr>
            <p:cNvPr id="7" name="Ellips 6">
              <a:extLst>
                <a:ext uri="{FF2B5EF4-FFF2-40B4-BE49-F238E27FC236}">
                  <a16:creationId xmlns:a16="http://schemas.microsoft.com/office/drawing/2014/main" id="{C5AC6289-5194-4877-AF2B-BA51D6982402}"/>
                </a:ext>
              </a:extLst>
            </p:cNvPr>
            <p:cNvSpPr/>
            <p:nvPr/>
          </p:nvSpPr>
          <p:spPr>
            <a:xfrm>
              <a:off x="829559" y="4166390"/>
              <a:ext cx="1687398" cy="1687398"/>
            </a:xfrm>
            <a:prstGeom prst="ellipse">
              <a:avLst/>
            </a:prstGeom>
            <a:solidFill>
              <a:srgbClr val="452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9" name="textruta 48">
              <a:extLst>
                <a:ext uri="{FF2B5EF4-FFF2-40B4-BE49-F238E27FC236}">
                  <a16:creationId xmlns:a16="http://schemas.microsoft.com/office/drawing/2014/main" id="{8249329C-8139-40FF-B63B-9ABD5E47A2DA}"/>
                </a:ext>
              </a:extLst>
            </p:cNvPr>
            <p:cNvSpPr txBox="1"/>
            <p:nvPr/>
          </p:nvSpPr>
          <p:spPr>
            <a:xfrm>
              <a:off x="629370" y="4702310"/>
              <a:ext cx="210252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</a:rPr>
                <a:t>Prototyp</a:t>
              </a:r>
              <a:endParaRPr lang="sv-SE" sz="1400" b="1" dirty="0">
                <a:solidFill>
                  <a:schemeClr val="bg1"/>
                </a:solidFill>
              </a:endParaRPr>
            </a:p>
            <a:p>
              <a:pPr algn="ctr"/>
              <a:r>
                <a:rPr lang="sv-SE" sz="1000" b="1" dirty="0">
                  <a:solidFill>
                    <a:schemeClr val="bg1"/>
                  </a:solidFill>
                </a:rPr>
                <a:t>i praktiken</a:t>
              </a:r>
            </a:p>
          </p:txBody>
        </p:sp>
      </p:grpSp>
      <p:sp>
        <p:nvSpPr>
          <p:cNvPr id="51" name="Ellips 50">
            <a:extLst>
              <a:ext uri="{FF2B5EF4-FFF2-40B4-BE49-F238E27FC236}">
                <a16:creationId xmlns:a16="http://schemas.microsoft.com/office/drawing/2014/main" id="{2EB5ACD0-3C4A-42E9-8513-5665CEEC8CCB}"/>
              </a:ext>
            </a:extLst>
          </p:cNvPr>
          <p:cNvSpPr/>
          <p:nvPr/>
        </p:nvSpPr>
        <p:spPr>
          <a:xfrm>
            <a:off x="9078962" y="5544845"/>
            <a:ext cx="308941" cy="3089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500" dirty="0"/>
              <a:t>Punkt</a:t>
            </a: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7F9E31ED-CDDA-4A5D-9222-24FC218AAC39}"/>
              </a:ext>
            </a:extLst>
          </p:cNvPr>
          <p:cNvGrpSpPr/>
          <p:nvPr/>
        </p:nvGrpSpPr>
        <p:grpSpPr>
          <a:xfrm>
            <a:off x="4775027" y="4166390"/>
            <a:ext cx="1687398" cy="1687398"/>
            <a:chOff x="4775027" y="4166390"/>
            <a:chExt cx="1687398" cy="1687398"/>
          </a:xfrm>
          <a:scene3d>
            <a:camera prst="perspectiveFront"/>
            <a:lightRig rig="threePt" dir="t"/>
          </a:scene3d>
        </p:grpSpPr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EA223AD1-0F79-4F0D-8867-A3E1E21C6527}"/>
                </a:ext>
              </a:extLst>
            </p:cNvPr>
            <p:cNvSpPr/>
            <p:nvPr/>
          </p:nvSpPr>
          <p:spPr>
            <a:xfrm>
              <a:off x="4775027" y="4166390"/>
              <a:ext cx="1687398" cy="1687398"/>
            </a:xfrm>
            <a:prstGeom prst="ellipse">
              <a:avLst/>
            </a:prstGeom>
            <a:solidFill>
              <a:srgbClr val="452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2" name="textruta 51">
              <a:extLst>
                <a:ext uri="{FF2B5EF4-FFF2-40B4-BE49-F238E27FC236}">
                  <a16:creationId xmlns:a16="http://schemas.microsoft.com/office/drawing/2014/main" id="{376B23DB-1290-4EA6-9A0E-14490BA1D13C}"/>
                </a:ext>
              </a:extLst>
            </p:cNvPr>
            <p:cNvSpPr txBox="1"/>
            <p:nvPr/>
          </p:nvSpPr>
          <p:spPr>
            <a:xfrm>
              <a:off x="4981630" y="4625368"/>
              <a:ext cx="132712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</a:rPr>
                <a:t>Vision</a:t>
              </a:r>
              <a:endParaRPr lang="sv-SE" sz="1400" b="1" dirty="0">
                <a:solidFill>
                  <a:schemeClr val="bg1"/>
                </a:solidFill>
              </a:endParaRPr>
            </a:p>
            <a:p>
              <a:pPr algn="ctr"/>
              <a:r>
                <a:rPr lang="sv-SE" sz="1000" b="1" dirty="0">
                  <a:solidFill>
                    <a:schemeClr val="bg1"/>
                  </a:solidFill>
                </a:rPr>
                <a:t>av en kommunal digital tvilling </a:t>
              </a:r>
            </a:p>
          </p:txBody>
        </p:sp>
      </p:grpSp>
      <p:grpSp>
        <p:nvGrpSpPr>
          <p:cNvPr id="12" name="Grupp 11">
            <a:extLst>
              <a:ext uri="{FF2B5EF4-FFF2-40B4-BE49-F238E27FC236}">
                <a16:creationId xmlns:a16="http://schemas.microsoft.com/office/drawing/2014/main" id="{ED0C4EDF-12D3-4170-936C-C7085B8E249E}"/>
              </a:ext>
            </a:extLst>
          </p:cNvPr>
          <p:cNvGrpSpPr/>
          <p:nvPr/>
        </p:nvGrpSpPr>
        <p:grpSpPr>
          <a:xfrm>
            <a:off x="2804097" y="4166388"/>
            <a:ext cx="1687398" cy="1687398"/>
            <a:chOff x="2804097" y="4166388"/>
            <a:chExt cx="1687398" cy="1687398"/>
          </a:xfrm>
          <a:scene3d>
            <a:camera prst="perspectiveFront"/>
            <a:lightRig rig="threePt" dir="t"/>
          </a:scene3d>
        </p:grpSpPr>
        <p:sp>
          <p:nvSpPr>
            <p:cNvPr id="50" name="Ellips 49">
              <a:extLst>
                <a:ext uri="{FF2B5EF4-FFF2-40B4-BE49-F238E27FC236}">
                  <a16:creationId xmlns:a16="http://schemas.microsoft.com/office/drawing/2014/main" id="{A039056C-86C1-4720-8150-2FCCFC870907}"/>
                </a:ext>
              </a:extLst>
            </p:cNvPr>
            <p:cNvSpPr/>
            <p:nvPr/>
          </p:nvSpPr>
          <p:spPr>
            <a:xfrm>
              <a:off x="2804097" y="4166388"/>
              <a:ext cx="1687398" cy="1687398"/>
            </a:xfrm>
            <a:prstGeom prst="ellipse">
              <a:avLst/>
            </a:prstGeom>
            <a:solidFill>
              <a:srgbClr val="452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3" name="textruta 52">
              <a:extLst>
                <a:ext uri="{FF2B5EF4-FFF2-40B4-BE49-F238E27FC236}">
                  <a16:creationId xmlns:a16="http://schemas.microsoft.com/office/drawing/2014/main" id="{A9CCD886-2F1C-4472-A30A-347D79B586BE}"/>
                </a:ext>
              </a:extLst>
            </p:cNvPr>
            <p:cNvSpPr txBox="1"/>
            <p:nvPr/>
          </p:nvSpPr>
          <p:spPr>
            <a:xfrm>
              <a:off x="2861093" y="4702310"/>
              <a:ext cx="157340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</a:rPr>
                <a:t>IoT</a:t>
              </a:r>
              <a:endParaRPr lang="sv-SE" sz="1400" b="1" dirty="0">
                <a:solidFill>
                  <a:schemeClr val="bg1"/>
                </a:solidFill>
              </a:endParaRPr>
            </a:p>
            <a:p>
              <a:pPr algn="ctr"/>
              <a:r>
                <a:rPr lang="sv-SE" sz="1000" b="1" dirty="0">
                  <a:solidFill>
                    <a:schemeClr val="bg1"/>
                  </a:solidFill>
                </a:rPr>
                <a:t>i ett praktiskt användarfall</a:t>
              </a:r>
            </a:p>
          </p:txBody>
        </p:sp>
      </p:grpSp>
      <p:sp>
        <p:nvSpPr>
          <p:cNvPr id="30" name="textruta 29">
            <a:extLst>
              <a:ext uri="{FF2B5EF4-FFF2-40B4-BE49-F238E27FC236}">
                <a16:creationId xmlns:a16="http://schemas.microsoft.com/office/drawing/2014/main" id="{B741BF9C-9C43-41F5-9BC3-9237D0685F0F}"/>
              </a:ext>
            </a:extLst>
          </p:cNvPr>
          <p:cNvSpPr txBox="1"/>
          <p:nvPr/>
        </p:nvSpPr>
        <p:spPr>
          <a:xfrm>
            <a:off x="8971225" y="2681351"/>
            <a:ext cx="1243626" cy="461665"/>
          </a:xfrm>
          <a:prstGeom prst="rect">
            <a:avLst/>
          </a:prstGeom>
          <a:noFill/>
          <a:ln w="76200">
            <a:noFill/>
          </a:ln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accent1"/>
                </a:solidFill>
              </a:rPr>
              <a:t>Paus</a:t>
            </a:r>
          </a:p>
        </p:txBody>
      </p:sp>
    </p:spTree>
    <p:extLst>
      <p:ext uri="{BB962C8B-B14F-4D97-AF65-F5344CB8AC3E}">
        <p14:creationId xmlns:p14="http://schemas.microsoft.com/office/powerpoint/2010/main" val="1785184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ACFBE1-00DA-4A6A-9F6B-796D7925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Från användarfall till </a:t>
            </a:r>
            <a:r>
              <a:rPr lang="sv-SE" dirty="0" err="1"/>
              <a:t>mockups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61BE842-A7D3-4774-9AF4-E34FCABC1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8 användarfall valdes ut</a:t>
            </a:r>
          </a:p>
          <a:p>
            <a:r>
              <a:rPr lang="sv-SE" dirty="0"/>
              <a:t>Fördjupade intervjuer ledde till 8 användarresor - https://digivis.se/tag/anvandarresa/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7233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51DC6-7373-2DE5-5230-BCA561FAE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E5E6D8-69F0-6F5A-08AB-5A6E4AE01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Från användarfall till </a:t>
            </a:r>
            <a:r>
              <a:rPr lang="sv-SE" dirty="0" err="1"/>
              <a:t>mockups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0C9281D-0032-C5CF-CE24-56EF4F305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8 användarfall valdes ut</a:t>
            </a:r>
          </a:p>
          <a:p>
            <a:r>
              <a:rPr lang="sv-SE" dirty="0"/>
              <a:t>Fördjupade intervjuer ledde till 8 användarresor - https://digivis.se/tag/anvandarresa/</a:t>
            </a:r>
          </a:p>
          <a:p>
            <a:r>
              <a:rPr lang="sv-SE" dirty="0"/>
              <a:t>8 </a:t>
            </a:r>
            <a:r>
              <a:rPr lang="sv-SE" dirty="0" err="1"/>
              <a:t>mock-ups</a:t>
            </a:r>
            <a:r>
              <a:rPr lang="sv-SE" dirty="0"/>
              <a:t> på planscher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3147519-C759-9BAE-F645-B4EDEF826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741"/>
            <a:ext cx="12192000" cy="663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4262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EFD69-56DA-3E09-46E4-25D2EB36F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50336C-9C33-353D-D2D6-BB6F00CA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Från användarfall till </a:t>
            </a:r>
            <a:r>
              <a:rPr lang="sv-SE" dirty="0" err="1"/>
              <a:t>mockups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FF6E218-FC8E-E4F4-994B-2D8D5908E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8 användarfall valdes ut</a:t>
            </a:r>
          </a:p>
          <a:p>
            <a:r>
              <a:rPr lang="sv-SE" dirty="0"/>
              <a:t>Fördjupade intervjuer ledde till 8 användarresor - https://digivis.se/tag/anvandarresa/</a:t>
            </a:r>
          </a:p>
          <a:p>
            <a:r>
              <a:rPr lang="sv-SE" dirty="0"/>
              <a:t>8 </a:t>
            </a:r>
            <a:r>
              <a:rPr lang="sv-SE" dirty="0" err="1"/>
              <a:t>mock-ups</a:t>
            </a:r>
            <a:r>
              <a:rPr lang="sv-SE" dirty="0"/>
              <a:t> på planscher</a:t>
            </a:r>
          </a:p>
        </p:txBody>
      </p:sp>
    </p:spTree>
    <p:extLst>
      <p:ext uri="{BB962C8B-B14F-4D97-AF65-F5344CB8AC3E}">
        <p14:creationId xmlns:p14="http://schemas.microsoft.com/office/powerpoint/2010/main" val="2971496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, skärmbild, design&#10;&#10;AI-genererat innehåll kan vara felaktigt.">
            <a:extLst>
              <a:ext uri="{FF2B5EF4-FFF2-40B4-BE49-F238E27FC236}">
                <a16:creationId xmlns:a16="http://schemas.microsoft.com/office/drawing/2014/main" id="{F2731C77-B714-8B1B-17AE-A22F65DC4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4" y="0"/>
            <a:ext cx="10639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29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35915-A98F-961B-87A1-C064CDAA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FF1F6B5-BB90-649E-6155-3D1348E9E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225"/>
            <a:ext cx="12192000" cy="600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06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511E0-731C-CA24-B7F5-F6C9171AE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AC40B34-FE21-D5E7-85B8-48622F06E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963" y="0"/>
            <a:ext cx="9856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17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B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933F"/>
      </a:accent1>
      <a:accent2>
        <a:srgbClr val="602365"/>
      </a:accent2>
      <a:accent3>
        <a:srgbClr val="81589F"/>
      </a:accent3>
      <a:accent4>
        <a:srgbClr val="E6E6E6"/>
      </a:accent4>
      <a:accent5>
        <a:srgbClr val="F7DADF"/>
      </a:accent5>
      <a:accent6>
        <a:srgbClr val="73C3D5"/>
      </a:accent6>
      <a:hlink>
        <a:srgbClr val="0563C1"/>
      </a:hlink>
      <a:folHlink>
        <a:srgbClr val="954F72"/>
      </a:folHlink>
    </a:clrScheme>
    <a:fontScheme name="SB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52455"/>
        </a:solidFill>
        <a:ln>
          <a:solidFill>
            <a:schemeClr val="accent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5245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Mörklila">
      <a:srgbClr val="452455"/>
    </a:custClr>
    <a:custClr name="Rosa">
      <a:srgbClr val="F7DADF"/>
    </a:custClr>
  </a:custClrLst>
  <a:extLst>
    <a:ext uri="{05A4C25C-085E-4340-85A3-A5531E510DB2}">
      <thm15:themeFamily xmlns:thm15="http://schemas.microsoft.com/office/thememl/2012/main" name="Presentation2" id="{F9BE3CC7-EA68-412E-A697-959B2BDF5DD2}" vid="{A3EED4D4-4A98-4A46-9178-00173432608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9424BB4-42E0-44ED-A5E4-26B51DF69549}">
  <we:reference id="wa104381448" version="1.0.3.0" store="sv-SE" storeType="OMEX"/>
  <we:alternateReferences>
    <we:reference id="WA104381448" version="1.0.3.0" store="WA10438144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smart-built-environment-period-2 (4)</Template>
  <TotalTime>5409</TotalTime>
  <Words>172</Words>
  <Application>Microsoft Office PowerPoint</Application>
  <PresentationFormat>Bredbild</PresentationFormat>
  <Paragraphs>63</Paragraphs>
  <Slides>24</Slides>
  <Notes>24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Office-tema</vt:lpstr>
      <vt:lpstr>Digital Vision Kista </vt:lpstr>
      <vt:lpstr>Talare</vt:lpstr>
      <vt:lpstr>Dagens resa</vt:lpstr>
      <vt:lpstr>Från användarfall till mockups</vt:lpstr>
      <vt:lpstr>Från användarfall till mockups</vt:lpstr>
      <vt:lpstr>Från användarfall till mockups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Workshops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Uwe Stephan</dc:creator>
  <cp:lastModifiedBy>Uwe Stephan</cp:lastModifiedBy>
  <cp:revision>281</cp:revision>
  <dcterms:created xsi:type="dcterms:W3CDTF">2025-09-08T10:57:03Z</dcterms:created>
  <dcterms:modified xsi:type="dcterms:W3CDTF">2025-09-17T16:34:08Z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80afd86-dcf7-4483-b9eb-5af1dcd104e1_Enabled">
    <vt:lpwstr>true</vt:lpwstr>
  </property>
  <property fmtid="{D5CDD505-2E9C-101B-9397-08002B2CF9AE}" pid="3" name="MSIP_Label_680afd86-dcf7-4483-b9eb-5af1dcd104e1_SetDate">
    <vt:lpwstr>2025-09-15T09:36:15Z</vt:lpwstr>
  </property>
  <property fmtid="{D5CDD505-2E9C-101B-9397-08002B2CF9AE}" pid="4" name="MSIP_Label_680afd86-dcf7-4483-b9eb-5af1dcd104e1_Method">
    <vt:lpwstr>Standard</vt:lpwstr>
  </property>
  <property fmtid="{D5CDD505-2E9C-101B-9397-08002B2CF9AE}" pid="5" name="MSIP_Label_680afd86-dcf7-4483-b9eb-5af1dcd104e1_Name">
    <vt:lpwstr>K2 Intern</vt:lpwstr>
  </property>
  <property fmtid="{D5CDD505-2E9C-101B-9397-08002B2CF9AE}" pid="6" name="MSIP_Label_680afd86-dcf7-4483-b9eb-5af1dcd104e1_SiteId">
    <vt:lpwstr>5a9809cf-0bcb-413a-838a-09ecc40cc9e8</vt:lpwstr>
  </property>
  <property fmtid="{D5CDD505-2E9C-101B-9397-08002B2CF9AE}" pid="7" name="MSIP_Label_680afd86-dcf7-4483-b9eb-5af1dcd104e1_ActionId">
    <vt:lpwstr>345056d5-1080-4295-ae2e-cdd394c3241c</vt:lpwstr>
  </property>
  <property fmtid="{D5CDD505-2E9C-101B-9397-08002B2CF9AE}" pid="8" name="MSIP_Label_680afd86-dcf7-4483-b9eb-5af1dcd104e1_ContentBits">
    <vt:lpwstr>0</vt:lpwstr>
  </property>
  <property fmtid="{D5CDD505-2E9C-101B-9397-08002B2CF9AE}" pid="9" name="MSIP_Label_680afd86-dcf7-4483-b9eb-5af1dcd104e1_Tag">
    <vt:lpwstr>50, 3, 0, 1</vt:lpwstr>
  </property>
</Properties>
</file>