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142533855" r:id="rId3"/>
    <p:sldId id="325" r:id="rId4"/>
    <p:sldId id="339" r:id="rId5"/>
    <p:sldId id="4203" r:id="rId6"/>
    <p:sldId id="341" r:id="rId7"/>
    <p:sldId id="4204" r:id="rId8"/>
    <p:sldId id="4205" r:id="rId9"/>
    <p:sldId id="4206" r:id="rId10"/>
    <p:sldId id="4207" r:id="rId11"/>
    <p:sldId id="4208" r:id="rId12"/>
    <p:sldId id="4209" r:id="rId13"/>
    <p:sldId id="4210" r:id="rId14"/>
    <p:sldId id="4211"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we Stephan" initials="US" lastIdx="2" clrIdx="0">
    <p:extLst>
      <p:ext uri="{19B8F6BF-5375-455C-9EA6-DF929625EA0E}">
        <p15:presenceInfo xmlns:p15="http://schemas.microsoft.com/office/powerpoint/2012/main" userId="S-1-5-21-4043871801-1685288247-4074252791-20239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D94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autoAdjust="0"/>
    <p:restoredTop sz="86096" autoAdjust="0"/>
  </p:normalViewPr>
  <p:slideViewPr>
    <p:cSldViewPr snapToGrid="0">
      <p:cViewPr varScale="1">
        <p:scale>
          <a:sx n="47" d="100"/>
          <a:sy n="47" d="100"/>
        </p:scale>
        <p:origin x="60" y="978"/>
      </p:cViewPr>
      <p:guideLst>
        <p:guide orient="horz" pos="2160"/>
        <p:guide pos="3840"/>
      </p:guideLst>
    </p:cSldViewPr>
  </p:slideViewPr>
  <p:notesTextViewPr>
    <p:cViewPr>
      <p:scale>
        <a:sx n="3" d="2"/>
        <a:sy n="3" d="2"/>
      </p:scale>
      <p:origin x="0" y="0"/>
    </p:cViewPr>
  </p:notesTextViewPr>
  <p:sorterViewPr>
    <p:cViewPr>
      <p:scale>
        <a:sx n="130" d="100"/>
        <a:sy n="130" d="100"/>
      </p:scale>
      <p:origin x="0" y="-601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B2AA93-48E5-4FD9-A0D0-6369A6B97732}" type="datetimeFigureOut">
              <a:rPr lang="sv-SE" smtClean="0"/>
              <a:t>2025-09-17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54E8F9-C841-4FBE-8B45-1EF4FD3C7756}" type="slidenum">
              <a:rPr lang="sv-SE" smtClean="0"/>
              <a:t>‹#›</a:t>
            </a:fld>
            <a:endParaRPr lang="sv-SE"/>
          </a:p>
        </p:txBody>
      </p:sp>
    </p:spTree>
    <p:extLst>
      <p:ext uri="{BB962C8B-B14F-4D97-AF65-F5344CB8AC3E}">
        <p14:creationId xmlns:p14="http://schemas.microsoft.com/office/powerpoint/2010/main" val="193507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754E8F9-C841-4FBE-8B45-1EF4FD3C7756}" type="slidenum">
              <a:rPr lang="sv-SE" smtClean="0"/>
              <a:t>1</a:t>
            </a:fld>
            <a:endParaRPr lang="sv-SE"/>
          </a:p>
        </p:txBody>
      </p:sp>
    </p:spTree>
    <p:extLst>
      <p:ext uri="{BB962C8B-B14F-4D97-AF65-F5344CB8AC3E}">
        <p14:creationId xmlns:p14="http://schemas.microsoft.com/office/powerpoint/2010/main" val="2125687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457200" indent="-457200">
              <a:buFont typeface="Arial" panose="020B0604020202020204" pitchFamily="34" charset="0"/>
              <a:buChar char="•"/>
            </a:pPr>
            <a:r>
              <a:rPr lang="sv-SE" sz="1100" dirty="0"/>
              <a:t>Analys av stadens resursflöden</a:t>
            </a:r>
          </a:p>
          <a:p>
            <a:pPr marL="457200" indent="-457200">
              <a:buFont typeface="Arial" panose="020B0604020202020204" pitchFamily="34" charset="0"/>
              <a:buChar char="•"/>
            </a:pPr>
            <a:r>
              <a:rPr lang="sv-SE" sz="1100" dirty="0"/>
              <a:t>Ledningsdragare i tidiga skeden</a:t>
            </a:r>
          </a:p>
          <a:p>
            <a:pPr marL="457200" indent="-457200">
              <a:buFont typeface="Arial" panose="020B0604020202020204" pitchFamily="34" charset="0"/>
              <a:buChar char="•"/>
            </a:pPr>
            <a:r>
              <a:rPr lang="sv-SE" sz="1100" dirty="0"/>
              <a:t>Plats- och lokal samordning</a:t>
            </a:r>
          </a:p>
          <a:p>
            <a:pPr marL="457200" indent="-457200">
              <a:buFont typeface="Arial" panose="020B0604020202020204" pitchFamily="34" charset="0"/>
              <a:buChar char="•"/>
            </a:pPr>
            <a:r>
              <a:rPr lang="sv-SE" sz="1100" dirty="0"/>
              <a:t>Energieffektivisering</a:t>
            </a:r>
          </a:p>
          <a:p>
            <a:pPr marL="457200" indent="-457200">
              <a:buFont typeface="Arial" panose="020B0604020202020204" pitchFamily="34" charset="0"/>
              <a:buChar char="•"/>
            </a:pPr>
            <a:r>
              <a:rPr lang="sv-SE" sz="1100" dirty="0"/>
              <a:t>Räddningstjänst (</a:t>
            </a:r>
            <a:r>
              <a:rPr lang="sv-SE" sz="1100" dirty="0" err="1"/>
              <a:t>emergency</a:t>
            </a:r>
            <a:r>
              <a:rPr lang="sv-SE" sz="1100" dirty="0"/>
              <a:t> services)</a:t>
            </a:r>
          </a:p>
          <a:p>
            <a:pPr marL="457200" indent="-457200">
              <a:buFont typeface="Arial" panose="020B0604020202020204" pitchFamily="34" charset="0"/>
              <a:buChar char="•"/>
            </a:pPr>
            <a:r>
              <a:rPr lang="sv-SE" sz="1100" dirty="0"/>
              <a:t>Koordinering av installationer i stadsrummet</a:t>
            </a:r>
          </a:p>
          <a:p>
            <a:pPr marL="457200" indent="-457200">
              <a:buFont typeface="Arial" panose="020B0604020202020204" pitchFamily="34" charset="0"/>
              <a:buChar char="•"/>
            </a:pPr>
            <a:r>
              <a:rPr lang="sv-SE" sz="1100" dirty="0"/>
              <a:t>Trygghetsskapande åtgärder</a:t>
            </a:r>
          </a:p>
          <a:p>
            <a:pPr marL="457200" indent="-457200">
              <a:buFont typeface="Arial" panose="020B0604020202020204" pitchFamily="34" charset="0"/>
              <a:buChar char="•"/>
            </a:pPr>
            <a:r>
              <a:rPr lang="sv-SE" sz="1100" dirty="0"/>
              <a:t>Attraktiv stadsdel </a:t>
            </a:r>
          </a:p>
        </p:txBody>
      </p:sp>
      <p:sp>
        <p:nvSpPr>
          <p:cNvPr id="4" name="Platshållare för bildnumm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AC113758-4B63-40D7-B26B-F67CE25F1C5D}" type="slidenum">
              <a:rPr kumimoji="0" lang="sv-SE"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sv-SE"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52091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457200" indent="-457200">
              <a:buFont typeface="Arial" panose="020B0604020202020204" pitchFamily="34" charset="0"/>
              <a:buChar char="•"/>
            </a:pPr>
            <a:r>
              <a:rPr lang="sv-SE" sz="1100" dirty="0"/>
              <a:t>Planscher i format A0 och större</a:t>
            </a:r>
          </a:p>
          <a:p>
            <a:pPr marL="0" indent="0">
              <a:buFont typeface="Arial" panose="020B0604020202020204" pitchFamily="34" charset="0"/>
              <a:buNone/>
            </a:pPr>
            <a:r>
              <a:rPr lang="sv-SE" sz="1100" dirty="0"/>
              <a:t>Innehåller</a:t>
            </a:r>
          </a:p>
          <a:p>
            <a:pPr marL="0" indent="0">
              <a:buFont typeface="Arial" panose="020B0604020202020204" pitchFamily="34" charset="0"/>
              <a:buNone/>
            </a:pPr>
            <a:endParaRPr lang="sv-SE" sz="1100" dirty="0"/>
          </a:p>
          <a:p>
            <a:pPr marL="0" indent="0">
              <a:buFont typeface="Arial" panose="020B0604020202020204" pitchFamily="34" charset="0"/>
              <a:buNone/>
            </a:pPr>
            <a:r>
              <a:rPr lang="sv-SE" sz="1100" dirty="0"/>
              <a:t>Utöver frågorna om vilka som behöver samarbeta så går användarresan även in på </a:t>
            </a:r>
          </a:p>
          <a:p>
            <a:pPr marL="0" indent="0">
              <a:buFont typeface="Arial" panose="020B0604020202020204" pitchFamily="34" charset="0"/>
              <a:buNone/>
            </a:pPr>
            <a:r>
              <a:rPr lang="sv-SE" sz="1100" dirty="0"/>
              <a:t>Vilka objekt och egenskaper samarbetslösningen behöver hantera</a:t>
            </a:r>
          </a:p>
          <a:p>
            <a:pPr marL="0" indent="0">
              <a:buFont typeface="Arial" panose="020B0604020202020204" pitchFamily="34" charset="0"/>
              <a:buNone/>
            </a:pPr>
            <a:r>
              <a:rPr lang="sv-SE" sz="1100" dirty="0"/>
              <a:t>Hur interagerar de olika behovsägarna kring dessa?</a:t>
            </a:r>
          </a:p>
          <a:p>
            <a:pPr marL="0" indent="0">
              <a:buFont typeface="Arial" panose="020B0604020202020204" pitchFamily="34" charset="0"/>
              <a:buNone/>
            </a:pPr>
            <a:endParaRPr lang="sv-SE" sz="1100" dirty="0"/>
          </a:p>
          <a:p>
            <a:pPr marL="0" indent="0">
              <a:buFont typeface="Arial" panose="020B0604020202020204" pitchFamily="34" charset="0"/>
              <a:buNone/>
            </a:pPr>
            <a:r>
              <a:rPr lang="sv-SE" sz="1100" dirty="0"/>
              <a:t>Det utvecklar frågan om hur vi kan skapa förståelse mellan behovsägarna</a:t>
            </a:r>
          </a:p>
          <a:p>
            <a:pPr marL="0" indent="0">
              <a:buFont typeface="Arial" panose="020B0604020202020204" pitchFamily="34" charset="0"/>
              <a:buNone/>
            </a:pPr>
            <a:r>
              <a:rPr lang="sv-SE" sz="1100" dirty="0"/>
              <a:t>Även tidsaspekten var möjlig synliggöra på planschen</a:t>
            </a:r>
          </a:p>
          <a:p>
            <a:pPr marL="0" indent="0">
              <a:buFont typeface="Arial" panose="020B0604020202020204" pitchFamily="34" charset="0"/>
              <a:buNone/>
            </a:pPr>
            <a:endParaRPr lang="sv-SE" sz="1100" dirty="0"/>
          </a:p>
        </p:txBody>
      </p:sp>
      <p:sp>
        <p:nvSpPr>
          <p:cNvPr id="4" name="Platshållare för bildnumm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AC113758-4B63-40D7-B26B-F67CE25F1C5D}" type="slidenum">
              <a:rPr kumimoji="0" lang="sv-SE"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sv-SE"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84202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100" dirty="0"/>
              <a:t>Workshop 2 gjordes också i två omgångar med ca 25 deltagare vid varje tillfälle</a:t>
            </a:r>
          </a:p>
          <a:p>
            <a:pPr marL="0" indent="0">
              <a:buFont typeface="Arial" panose="020B0604020202020204" pitchFamily="34" charset="0"/>
              <a:buNone/>
            </a:pPr>
            <a:r>
              <a:rPr lang="sv-SE" sz="1100" dirty="0"/>
              <a:t>Vi skulle nu testa våra digitala tvillingar som vi byggt som </a:t>
            </a:r>
            <a:r>
              <a:rPr lang="sv-SE" sz="1100" dirty="0" err="1"/>
              <a:t>mockups</a:t>
            </a:r>
            <a:r>
              <a:rPr lang="sv-SE" sz="1100" dirty="0"/>
              <a:t> i form av planscher</a:t>
            </a:r>
          </a:p>
          <a:p>
            <a:pPr marL="0" indent="0">
              <a:buFont typeface="Arial" panose="020B0604020202020204" pitchFamily="34" charset="0"/>
              <a:buNone/>
            </a:pPr>
            <a:endParaRPr lang="sv-SE" sz="1100" dirty="0"/>
          </a:p>
        </p:txBody>
      </p:sp>
      <p:sp>
        <p:nvSpPr>
          <p:cNvPr id="4" name="Platshållare för bildnumm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AC113758-4B63-40D7-B26B-F67CE25F1C5D}" type="slidenum">
              <a:rPr kumimoji="0" lang="sv-SE"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sv-SE"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66431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sv-SE" sz="1100" dirty="0"/>
              <a:t>Det som syns går också att reflektera över</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sv-SE" sz="1100" dirty="0"/>
              <a:t>Tre användarfall som vi sedan arbetade vidare med och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sv-SE" sz="1100" dirty="0"/>
              <a:t>Ledningsdragare i tidiga skeden</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sv-SE" sz="1100" dirty="0" err="1"/>
              <a:t>Reflow</a:t>
            </a:r>
            <a:r>
              <a:rPr lang="sv-SE" sz="1100" dirty="0"/>
              <a:t> – analys av stadens resursflöden</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sv-SE" sz="1100" dirty="0"/>
              <a:t>Koordinering av installationer i gaturummet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endParaRPr lang="sv-SE" sz="1100" dirty="0"/>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endParaRPr lang="sv-SE" sz="1100" dirty="0"/>
          </a:p>
          <a:p>
            <a:pPr marL="0" indent="0">
              <a:buFont typeface="Arial" panose="020B0604020202020204" pitchFamily="34" charset="0"/>
              <a:buNone/>
            </a:pPr>
            <a:endParaRPr lang="sv-SE" sz="1100" dirty="0"/>
          </a:p>
        </p:txBody>
      </p:sp>
      <p:sp>
        <p:nvSpPr>
          <p:cNvPr id="4" name="Platshållare för bildnumm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AC113758-4B63-40D7-B26B-F67CE25F1C5D}" type="slidenum">
              <a:rPr kumimoji="0" lang="sv-SE"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sv-SE"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88072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158750" indent="0">
              <a:buNone/>
            </a:pPr>
            <a:r>
              <a:rPr lang="sv-SE" baseline="0" dirty="0"/>
              <a:t>Metoden var pedagogisk och skapa nytta för deltagarna i form av ökad förståelse av vad digitala tvillingar. De hade fått höra hur andra tänker och vilka planer som finns. Lärandet och kunskapshöjningen om digitala tvillingen blev en del av själva processen. </a:t>
            </a:r>
          </a:p>
          <a:p>
            <a:pPr marL="158750" indent="0">
              <a:buNone/>
            </a:pPr>
            <a:r>
              <a:rPr lang="sv-SE" baseline="0" dirty="0"/>
              <a:t>Det är ofta tidskrävande att sätta sig in i nya koncept och identifiera problem så det gav mycket att dela upp arbetet i olika steg, med </a:t>
            </a:r>
            <a:r>
              <a:rPr lang="sv-SE" baseline="0" dirty="0" err="1"/>
              <a:t>ws</a:t>
            </a:r>
            <a:r>
              <a:rPr lang="sv-SE" baseline="0" dirty="0"/>
              <a:t> och sedan följa upp med intervjuer.</a:t>
            </a:r>
          </a:p>
          <a:p>
            <a:pPr marL="158750" indent="0">
              <a:buNone/>
            </a:pPr>
            <a:endParaRPr lang="sv-SE" baseline="0" dirty="0"/>
          </a:p>
          <a:p>
            <a:pPr marL="158750" indent="0">
              <a:buNone/>
            </a:pPr>
            <a:r>
              <a:rPr lang="sv-SE" baseline="0" dirty="0"/>
              <a:t>Workshops fokuserade främst på vilka som behöver samarbeta och vad det behöver samarbeta kring istället för ”Vad är en digital tvilling och vad kan man använda den till?” Vilket ger en mer tekniskt ansats.</a:t>
            </a:r>
          </a:p>
          <a:p>
            <a:pPr marL="158750" indent="0">
              <a:buNone/>
            </a:pPr>
            <a:endParaRPr lang="sv-SE" baseline="0" dirty="0"/>
          </a:p>
        </p:txBody>
      </p:sp>
      <p:sp>
        <p:nvSpPr>
          <p:cNvPr id="4" name="Platshållare för bildnumm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AC113758-4B63-40D7-B26B-F67CE25F1C5D}" type="slidenum">
              <a:rPr kumimoji="0" lang="sv-SE"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sv-SE"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51236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754E8F9-C841-4FBE-8B45-1EF4FD3C7756}" type="slidenum">
              <a:rPr lang="sv-SE" smtClean="0"/>
              <a:t>2</a:t>
            </a:fld>
            <a:endParaRPr lang="sv-SE"/>
          </a:p>
        </p:txBody>
      </p:sp>
    </p:spTree>
    <p:extLst>
      <p:ext uri="{BB962C8B-B14F-4D97-AF65-F5344CB8AC3E}">
        <p14:creationId xmlns:p14="http://schemas.microsoft.com/office/powerpoint/2010/main" val="2845730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Kaffekopp som ryker</a:t>
            </a:r>
          </a:p>
        </p:txBody>
      </p:sp>
      <p:sp>
        <p:nvSpPr>
          <p:cNvPr id="4" name="Platshållare för bildnummer 3"/>
          <p:cNvSpPr>
            <a:spLocks noGrp="1"/>
          </p:cNvSpPr>
          <p:nvPr>
            <p:ph type="sldNum" sz="quarter" idx="5"/>
          </p:nvPr>
        </p:nvSpPr>
        <p:spPr/>
        <p:txBody>
          <a:bodyPr/>
          <a:lstStyle/>
          <a:p>
            <a:fld id="{0754E8F9-C841-4FBE-8B45-1EF4FD3C7756}" type="slidenum">
              <a:rPr lang="sv-SE" smtClean="0"/>
              <a:t>3</a:t>
            </a:fld>
            <a:endParaRPr lang="sv-SE"/>
          </a:p>
        </p:txBody>
      </p:sp>
    </p:spTree>
    <p:extLst>
      <p:ext uri="{BB962C8B-B14F-4D97-AF65-F5344CB8AC3E}">
        <p14:creationId xmlns:p14="http://schemas.microsoft.com/office/powerpoint/2010/main" val="1826751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158750" indent="0">
              <a:buNone/>
            </a:pPr>
            <a:r>
              <a:rPr lang="sv-SE" baseline="0" dirty="0"/>
              <a:t>För vår behovsinventering utgick vi från generella designprocesser, förstå problemet, utforska behoven, analysera, prioritera, bygga, testa och utvärdera. Vi tog också inspiration från ett tidigare projekt i Linköping som drevs tillsammans med RISE , att öka tryggheten på ett av stadens torg</a:t>
            </a:r>
          </a:p>
          <a:p>
            <a:pPr marL="158750" indent="0">
              <a:buNone/>
            </a:pPr>
            <a:endParaRPr lang="sv-SE" baseline="0"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SE" baseline="0" dirty="0"/>
              <a:t>Målet med metoden var att </a:t>
            </a:r>
            <a:r>
              <a:rPr lang="sv-SE" b="1" baseline="0" dirty="0"/>
              <a:t>förstå</a:t>
            </a:r>
            <a:r>
              <a:rPr lang="sv-SE" baseline="0" dirty="0"/>
              <a:t> vad en digital tvilling är för en kommun, </a:t>
            </a:r>
            <a:r>
              <a:rPr lang="sv-SE" b="1" baseline="0" dirty="0"/>
              <a:t>identifiera</a:t>
            </a:r>
            <a:r>
              <a:rPr lang="sv-SE" baseline="0" dirty="0"/>
              <a:t> olika användarfall, </a:t>
            </a:r>
            <a:r>
              <a:rPr lang="sv-SE" b="1" baseline="0" dirty="0"/>
              <a:t>engagera</a:t>
            </a:r>
            <a:r>
              <a:rPr lang="sv-SE" baseline="0" dirty="0"/>
              <a:t> olika behovsägare inom staden och deras samarbetspartners och höja behovsägarnas </a:t>
            </a:r>
            <a:r>
              <a:rPr lang="sv-SE" b="1" baseline="0" dirty="0"/>
              <a:t>kunskapsnivå</a:t>
            </a:r>
            <a:r>
              <a:rPr lang="sv-SE" baseline="0" dirty="0"/>
              <a:t> och förmåga om området.</a:t>
            </a:r>
          </a:p>
          <a:p>
            <a:pPr marL="158750" indent="0">
              <a:buNone/>
            </a:pPr>
            <a:endParaRPr lang="sv-SE" baseline="0" dirty="0"/>
          </a:p>
          <a:p>
            <a:pPr marL="158750" indent="0">
              <a:buNone/>
            </a:pPr>
            <a:endParaRPr lang="sv-SE" baseline="0" dirty="0"/>
          </a:p>
          <a:p>
            <a:pPr marL="158750" indent="0">
              <a:buNone/>
            </a:pPr>
            <a:r>
              <a:rPr lang="sv-SE" baseline="0" dirty="0"/>
              <a:t>Det finns olika variationer av designprocessen men målet är detsamma, att utgå från ett problem, utforska, välja ut och sedan testa och utvärdera i korta iterationer. </a:t>
            </a:r>
          </a:p>
          <a:p>
            <a:pPr marL="158750" indent="0">
              <a:buNone/>
            </a:pPr>
            <a:endParaRPr lang="sv-SE" baseline="0" dirty="0"/>
          </a:p>
        </p:txBody>
      </p:sp>
      <p:sp>
        <p:nvSpPr>
          <p:cNvPr id="4" name="Platshållare för bildnumm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AC113758-4B63-40D7-B26B-F67CE25F1C5D}" type="slidenum">
              <a:rPr kumimoji="0" lang="sv-SE"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sv-SE"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11992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0" indent="0">
              <a:buFont typeface="+mj-lt"/>
              <a:buNone/>
            </a:pPr>
            <a:r>
              <a:rPr lang="sv-SE" sz="1100" b="1" dirty="0"/>
              <a:t>Vilka roller och områden</a:t>
            </a:r>
          </a:p>
          <a:p>
            <a:pPr marL="0" indent="0">
              <a:buFont typeface="+mj-lt"/>
              <a:buNone/>
            </a:pPr>
            <a:r>
              <a:rPr lang="sv-SE" sz="1100" dirty="0"/>
              <a:t>Vilka roller och områden som bäst kunde bidra till behovsbilden</a:t>
            </a:r>
            <a:r>
              <a:rPr lang="sv-SE" sz="1100" baseline="0" dirty="0"/>
              <a:t> och där vi kunde se att det finns samverkan över organisationsgränser, valde ut ett 60-tal roller. </a:t>
            </a:r>
            <a:r>
              <a:rPr lang="sv-SE" sz="1100" dirty="0"/>
              <a:t>Roller som förvaltning, planering, projektledning, hållbarhet, verksamhetsutveckling och kommunikation</a:t>
            </a:r>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endParaRPr lang="sv-SE" sz="1100" dirty="0"/>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sv-SE" sz="1100" dirty="0"/>
              <a:t>I Stockholms stad var det både förvaltningar och bolag: Miljöförvaltningen, trafikkontoret, </a:t>
            </a:r>
            <a:r>
              <a:rPr lang="sv-SE" sz="1100" dirty="0" err="1"/>
              <a:t>SVoA</a:t>
            </a:r>
            <a:r>
              <a:rPr lang="sv-SE" sz="1100" dirty="0"/>
              <a:t>, fastighetskontoret, exploateringskontoret, </a:t>
            </a:r>
            <a:r>
              <a:rPr lang="sv-SE" sz="1100" dirty="0" err="1"/>
              <a:t>stadsbyggnadskontret</a:t>
            </a:r>
            <a:r>
              <a:rPr lang="sv-SE" sz="1100" dirty="0"/>
              <a:t>, Stockholms hamnar, Stockholm exergi, Svenska bostäder, Familjebostäder, Stockholmshem, Stockholm business region, SISAB</a:t>
            </a:r>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endParaRPr lang="sv-SE" sz="1100" dirty="0"/>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sv-SE" sz="1100" dirty="0"/>
              <a:t>Externa aktörer. BIM Alliance, </a:t>
            </a:r>
            <a:r>
              <a:rPr lang="sv-SE" sz="1100" dirty="0" err="1"/>
              <a:t>Ecoloop</a:t>
            </a:r>
            <a:r>
              <a:rPr lang="sv-SE" sz="1100" dirty="0"/>
              <a:t>, </a:t>
            </a:r>
            <a:r>
              <a:rPr lang="sv-SE" sz="1100" dirty="0" err="1"/>
              <a:t>Electricity</a:t>
            </a:r>
            <a:r>
              <a:rPr lang="sv-SE" sz="1100" dirty="0"/>
              <a:t>, fastighetsbolagen i Kista</a:t>
            </a:r>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sv-SE" sz="1100" dirty="0"/>
              <a:t>De externa aktörerna var privata fastighetsbolagen och företag, civilsamhälle som  på olika samarbetar med staden, Kista Limitless, </a:t>
            </a:r>
            <a:r>
              <a:rPr lang="sv-SE" sz="1100" dirty="0" err="1"/>
              <a:t>Ecoloop</a:t>
            </a:r>
            <a:r>
              <a:rPr lang="sv-SE" sz="1100" dirty="0"/>
              <a:t>, </a:t>
            </a:r>
            <a:r>
              <a:rPr lang="sv-SE" sz="1100" dirty="0" err="1"/>
              <a:t>Electricity</a:t>
            </a:r>
            <a:endParaRPr lang="sv-SE" sz="1100" dirty="0"/>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endParaRPr lang="sv-SE" sz="1100" dirty="0"/>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sv-SE" sz="1100" b="1" dirty="0"/>
              <a:t>Roller i innovationsprocessen</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sv-SE" sz="1100" dirty="0"/>
              <a:t>Forskare - som vet och försöker se in i framtiden</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sv-SE" sz="1100" dirty="0"/>
              <a:t>Leverantör - de som tror sig ha en färdig lösning</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sv-SE" sz="1100" dirty="0"/>
              <a:t>Tjänsteutvecklaren – de som måste förstå vad som ska byggas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sv-SE" sz="1100" dirty="0"/>
              <a:t>Strateg – de som ska se till att allt rör sig i rätt riktning</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sv-SE" sz="1100" dirty="0"/>
              <a:t>Chef – de som måste tycka att det är en bra idé</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sv-SE" sz="1100" dirty="0"/>
              <a:t>De som jobbar närmast verksamheten</a:t>
            </a:r>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endParaRPr lang="sv-SE" sz="1100" dirty="0"/>
          </a:p>
          <a:p>
            <a:pPr marL="457200" indent="-457200">
              <a:buFont typeface="Arial" panose="020B0604020202020204" pitchFamily="34" charset="0"/>
              <a:buChar char="•"/>
            </a:pPr>
            <a:endParaRPr lang="sv-SE" sz="1100" dirty="0"/>
          </a:p>
        </p:txBody>
      </p:sp>
      <p:sp>
        <p:nvSpPr>
          <p:cNvPr id="4" name="Platshållare för bildnumm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AC113758-4B63-40D7-B26B-F67CE25F1C5D}" type="slidenum">
              <a:rPr kumimoji="0" lang="sv-SE"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sv-SE"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29148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457200" indent="-457200">
              <a:spcAft>
                <a:spcPts val="600"/>
              </a:spcAft>
              <a:buFont typeface="Arial" panose="020B0604020202020204" pitchFamily="34" charset="0"/>
              <a:buChar char="•"/>
            </a:pPr>
            <a:r>
              <a:rPr lang="sv-SE" sz="1100" dirty="0"/>
              <a:t>Svårt att avgränsa och fokusera på uppgiften</a:t>
            </a:r>
          </a:p>
          <a:p>
            <a:pPr marL="457200" indent="-457200">
              <a:spcAft>
                <a:spcPts val="600"/>
              </a:spcAft>
              <a:buFont typeface="Arial" panose="020B0604020202020204" pitchFamily="34" charset="0"/>
              <a:buChar char="•"/>
            </a:pPr>
            <a:r>
              <a:rPr lang="sv-SE" sz="1100" dirty="0"/>
              <a:t>Diskuterade det större övergripande problemet snarare än ett konkret användarfall</a:t>
            </a:r>
          </a:p>
          <a:p>
            <a:pPr marL="457200" marR="0" lvl="0" indent="-45720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endParaRPr lang="sv-SE" sz="1100" dirty="0"/>
          </a:p>
          <a:p>
            <a:pPr marL="457200" marR="0" lvl="0" indent="-45720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sv-SE" sz="1100" dirty="0"/>
              <a:t>För att det skulle bli konkret underlättar det att utgå från de som på något sätt ska samarbeta, utgå från ett möte</a:t>
            </a:r>
          </a:p>
          <a:p>
            <a:pPr marL="457200" indent="-457200">
              <a:buFont typeface="Arial" panose="020B0604020202020204" pitchFamily="34" charset="0"/>
              <a:buChar char="•"/>
            </a:pPr>
            <a:endParaRPr lang="sv-SE" sz="1100" dirty="0"/>
          </a:p>
          <a:p>
            <a:pPr marL="457200" indent="-457200">
              <a:buFont typeface="Arial" panose="020B0604020202020204" pitchFamily="34" charset="0"/>
              <a:buChar char="•"/>
            </a:pPr>
            <a:r>
              <a:rPr lang="sv-SE" sz="1100" dirty="0"/>
              <a:t>Workshop med ett projekt som har behov av att för en överblick av stadens resursflöden och påverkan på miljön</a:t>
            </a:r>
          </a:p>
          <a:p>
            <a:pPr marL="457200" indent="-457200">
              <a:buFont typeface="Arial" panose="020B0604020202020204" pitchFamily="34" charset="0"/>
              <a:buChar char="•"/>
            </a:pPr>
            <a:r>
              <a:rPr lang="sv-SE" sz="1100" dirty="0"/>
              <a:t>Hur kan de förstå vad en digital tvilling är?</a:t>
            </a:r>
          </a:p>
          <a:p>
            <a:pPr marL="457200" indent="-457200">
              <a:buFont typeface="Arial" panose="020B0604020202020204" pitchFamily="34" charset="0"/>
              <a:buChar char="•"/>
            </a:pPr>
            <a:r>
              <a:rPr lang="sv-SE" sz="1100" dirty="0"/>
              <a:t>Hur arbetar de i samverkan med andra?</a:t>
            </a:r>
          </a:p>
          <a:p>
            <a:pPr marL="457200" indent="-457200">
              <a:buFont typeface="Arial" panose="020B0604020202020204" pitchFamily="34" charset="0"/>
              <a:buChar char="•"/>
            </a:pPr>
            <a:r>
              <a:rPr lang="sv-SE" sz="1100" dirty="0"/>
              <a:t>Utgå från ett möte</a:t>
            </a:r>
          </a:p>
          <a:p>
            <a:pPr marL="457200" indent="-457200">
              <a:buFont typeface="Arial" panose="020B0604020202020204" pitchFamily="34" charset="0"/>
              <a:buChar char="•"/>
            </a:pPr>
            <a:r>
              <a:rPr lang="sv-SE" sz="1100" dirty="0"/>
              <a:t>För de som vet och är </a:t>
            </a:r>
            <a:r>
              <a:rPr lang="sv-SE" sz="1100" dirty="0" err="1"/>
              <a:t>initieterade</a:t>
            </a:r>
            <a:r>
              <a:rPr lang="sv-SE" sz="1100" dirty="0"/>
              <a:t> och kan tekniken tenderar det att blir mycket prat om vad den digitala tvillingen kan göra</a:t>
            </a:r>
          </a:p>
          <a:p>
            <a:pPr marL="457200" indent="-457200">
              <a:buFont typeface="Arial" panose="020B0604020202020204" pitchFamily="34" charset="0"/>
              <a:buChar char="•"/>
            </a:pPr>
            <a:r>
              <a:rPr lang="sv-SE" sz="1100" dirty="0"/>
              <a:t>De allra flesta vet inte vad det är, det skapar osäkerhet, hur jag ska svara på det här och </a:t>
            </a:r>
          </a:p>
          <a:p>
            <a:pPr marL="457200" indent="-457200">
              <a:buFont typeface="Arial" panose="020B0604020202020204" pitchFamily="34" charset="0"/>
              <a:buChar char="•"/>
            </a:pPr>
            <a:r>
              <a:rPr lang="sv-SE" sz="1100" dirty="0"/>
              <a:t>Om alla utgår från att förstå en utmaning och ett behov kan man samlas </a:t>
            </a:r>
          </a:p>
          <a:p>
            <a:pPr marL="457200" indent="-457200">
              <a:buFont typeface="Arial" panose="020B0604020202020204" pitchFamily="34" charset="0"/>
              <a:buChar char="•"/>
            </a:pPr>
            <a:endParaRPr lang="sv-SE" sz="1100" dirty="0"/>
          </a:p>
          <a:p>
            <a:pPr marL="158750" indent="0">
              <a:buNone/>
            </a:pPr>
            <a:endParaRPr lang="sv-SE" baseline="0" dirty="0"/>
          </a:p>
        </p:txBody>
      </p:sp>
      <p:sp>
        <p:nvSpPr>
          <p:cNvPr id="4" name="Platshållare för bildnumm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AC113758-4B63-40D7-B26B-F67CE25F1C5D}" type="slidenum">
              <a:rPr kumimoji="0" lang="sv-SE"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sv-SE"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41278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457200" indent="-457200">
              <a:buFont typeface="Arial" panose="020B0604020202020204" pitchFamily="34" charset="0"/>
              <a:buChar char="•"/>
            </a:pPr>
            <a:endParaRPr lang="sv-SE" sz="1100" dirty="0"/>
          </a:p>
          <a:p>
            <a:pPr marL="158750" indent="0">
              <a:buNone/>
            </a:pPr>
            <a:r>
              <a:rPr lang="sv-SE" baseline="0" dirty="0"/>
              <a:t>Utförandet av själva workshopen. Totalt hade vi nu ca 60 personer som ville vara och utforska detta tillsammans med oss.</a:t>
            </a:r>
          </a:p>
          <a:p>
            <a:pPr marL="158750" indent="0">
              <a:buNone/>
            </a:pPr>
            <a:r>
              <a:rPr lang="sv-SE" baseline="0" dirty="0"/>
              <a:t>Vi har olika områden som klimat, energi, privata fastighetsägare och stadens projektledare, utvecklare osv</a:t>
            </a:r>
          </a:p>
        </p:txBody>
      </p:sp>
      <p:sp>
        <p:nvSpPr>
          <p:cNvPr id="4" name="Platshållare för bildnumm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AC113758-4B63-40D7-B26B-F67CE25F1C5D}" type="slidenum">
              <a:rPr kumimoji="0" lang="sv-SE"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sv-SE"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07062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aseline="0" dirty="0"/>
              <a:t>Lärdomar:</a:t>
            </a:r>
          </a:p>
          <a:p>
            <a:pPr marL="0" indent="0">
              <a:buFont typeface="Arial" panose="020B0604020202020204" pitchFamily="34" charset="0"/>
              <a:buNone/>
            </a:pPr>
            <a:endParaRPr lang="sv-SE" baseline="0" dirty="0"/>
          </a:p>
          <a:p>
            <a:pPr marL="457200" indent="-457200">
              <a:buFont typeface="Arial" panose="020B0604020202020204" pitchFamily="34" charset="0"/>
              <a:buChar char="•"/>
            </a:pPr>
            <a:endParaRPr lang="sv-SE" baseline="0" dirty="0"/>
          </a:p>
        </p:txBody>
      </p:sp>
      <p:sp>
        <p:nvSpPr>
          <p:cNvPr id="4" name="Platshållare för bildnumm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AC113758-4B63-40D7-B26B-F67CE25F1C5D}" type="slidenum">
              <a:rPr kumimoji="0" lang="sv-SE"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sv-SE"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68887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457200" indent="-457200">
              <a:buFont typeface="Arial" panose="020B0604020202020204" pitchFamily="34" charset="0"/>
              <a:buChar char="•"/>
            </a:pPr>
            <a:endParaRPr lang="sv-SE" sz="1100" dirty="0"/>
          </a:p>
          <a:p>
            <a:pPr marL="457200" indent="-298450"/>
            <a:r>
              <a:rPr lang="sv-SE" baseline="0" dirty="0"/>
              <a:t>Anläggningsunderhåll</a:t>
            </a:r>
          </a:p>
          <a:p>
            <a:pPr marL="457200" indent="-298450"/>
            <a:r>
              <a:rPr lang="sv-SE" baseline="0" dirty="0"/>
              <a:t>Lägesbilder – var någonstans är man i en byggprocess</a:t>
            </a:r>
          </a:p>
          <a:p>
            <a:pPr marL="457200" indent="-298450"/>
            <a:r>
              <a:rPr lang="sv-SE" baseline="0" dirty="0"/>
              <a:t>Uthyrning och samutnyttjande av lokaler</a:t>
            </a:r>
          </a:p>
          <a:p>
            <a:pPr marL="457200" indent="-298450"/>
            <a:r>
              <a:rPr lang="sv-SE" baseline="0" dirty="0"/>
              <a:t>Blåljus och räddningstjänst</a:t>
            </a:r>
          </a:p>
          <a:p>
            <a:pPr marL="457200" indent="-298450"/>
            <a:r>
              <a:rPr lang="sv-SE" baseline="0" dirty="0"/>
              <a:t>Samhällsbyggnad</a:t>
            </a:r>
          </a:p>
          <a:p>
            <a:pPr marL="457200" indent="-298450"/>
            <a:r>
              <a:rPr lang="sv-SE" baseline="0" dirty="0"/>
              <a:t>Energi</a:t>
            </a:r>
          </a:p>
          <a:p>
            <a:pPr marL="457200" indent="-298450"/>
            <a:r>
              <a:rPr lang="sv-SE" baseline="0" dirty="0"/>
              <a:t>Klimat och miljö</a:t>
            </a:r>
          </a:p>
          <a:p>
            <a:pPr marL="158750" indent="0">
              <a:buNone/>
            </a:pPr>
            <a:endParaRPr lang="sv-SE" baseline="0" dirty="0"/>
          </a:p>
        </p:txBody>
      </p:sp>
      <p:sp>
        <p:nvSpPr>
          <p:cNvPr id="4" name="Platshållare för bildnumm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AC113758-4B63-40D7-B26B-F67CE25F1C5D}" type="slidenum">
              <a:rPr kumimoji="0" lang="sv-SE"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sv-SE"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79884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9C1B81-87A3-421F-968E-B22584AFCF13}"/>
              </a:ext>
            </a:extLst>
          </p:cNvPr>
          <p:cNvSpPr>
            <a:spLocks noGrp="1"/>
          </p:cNvSpPr>
          <p:nvPr>
            <p:ph type="ctrTitle"/>
          </p:nvPr>
        </p:nvSpPr>
        <p:spPr>
          <a:xfrm>
            <a:off x="1279071" y="1175955"/>
            <a:ext cx="7986849" cy="1992055"/>
          </a:xfrm>
        </p:spPr>
        <p:txBody>
          <a:bodyPr anchor="b"/>
          <a:lstStyle>
            <a:lvl1pPr algn="l">
              <a:defRPr sz="60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7A1D47E5-A7CD-4C1B-BBD5-8900543F87D9}"/>
              </a:ext>
            </a:extLst>
          </p:cNvPr>
          <p:cNvSpPr>
            <a:spLocks noGrp="1"/>
          </p:cNvSpPr>
          <p:nvPr>
            <p:ph type="subTitle" idx="1"/>
          </p:nvPr>
        </p:nvSpPr>
        <p:spPr>
          <a:xfrm>
            <a:off x="1279071" y="3285046"/>
            <a:ext cx="7986849" cy="116503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8195EA0F-94B8-4EAE-B32F-78DBD3CAB19D}"/>
              </a:ext>
            </a:extLst>
          </p:cNvPr>
          <p:cNvSpPr>
            <a:spLocks noGrp="1"/>
          </p:cNvSpPr>
          <p:nvPr>
            <p:ph type="dt" sz="half" idx="10"/>
          </p:nvPr>
        </p:nvSpPr>
        <p:spPr/>
        <p:txBody>
          <a:bodyPr/>
          <a:lstStyle/>
          <a:p>
            <a:fld id="{DC6346D4-190B-4F76-85F8-569F71DA8784}" type="datetimeFigureOut">
              <a:rPr lang="sv-SE" smtClean="0"/>
              <a:t>2025-09-17</a:t>
            </a:fld>
            <a:endParaRPr lang="sv-SE"/>
          </a:p>
        </p:txBody>
      </p:sp>
      <p:sp>
        <p:nvSpPr>
          <p:cNvPr id="5" name="Platshållare för sidfot 4">
            <a:extLst>
              <a:ext uri="{FF2B5EF4-FFF2-40B4-BE49-F238E27FC236}">
                <a16:creationId xmlns:a16="http://schemas.microsoft.com/office/drawing/2014/main" id="{1C3ED412-2375-4EF4-B148-7FDABD32F25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6DAC84C-7C53-41AE-AC77-1C0F0193B0E2}"/>
              </a:ext>
            </a:extLst>
          </p:cNvPr>
          <p:cNvSpPr>
            <a:spLocks noGrp="1"/>
          </p:cNvSpPr>
          <p:nvPr>
            <p:ph type="sldNum" sz="quarter" idx="12"/>
          </p:nvPr>
        </p:nvSpPr>
        <p:spPr/>
        <p:txBody>
          <a:bodyPr/>
          <a:lstStyle/>
          <a:p>
            <a:fld id="{0E976AF1-ADB3-414C-B12F-3E8B35F13358}" type="slidenum">
              <a:rPr lang="sv-SE" smtClean="0"/>
              <a:t>‹#›</a:t>
            </a:fld>
            <a:endParaRPr lang="sv-SE"/>
          </a:p>
        </p:txBody>
      </p:sp>
      <p:pic>
        <p:nvPicPr>
          <p:cNvPr id="12" name="Bildobjekt 11">
            <a:extLst>
              <a:ext uri="{FF2B5EF4-FFF2-40B4-BE49-F238E27FC236}">
                <a16:creationId xmlns:a16="http://schemas.microsoft.com/office/drawing/2014/main" id="{B236023A-4110-4DC5-A744-B0BC170A0DA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336" b="45398"/>
          <a:stretch>
            <a:fillRect/>
          </a:stretch>
        </p:blipFill>
        <p:spPr>
          <a:xfrm rot="11766465">
            <a:off x="7219783" y="-550521"/>
            <a:ext cx="5601751" cy="3745434"/>
          </a:xfrm>
          <a:custGeom>
            <a:avLst/>
            <a:gdLst>
              <a:gd name="connsiteX0" fmla="*/ 5601751 w 5601751"/>
              <a:gd name="connsiteY0" fmla="*/ 2440101 h 3745434"/>
              <a:gd name="connsiteX1" fmla="*/ 1081613 w 5601751"/>
              <a:gd name="connsiteY1" fmla="*/ 3745434 h 3745434"/>
              <a:gd name="connsiteX2" fmla="*/ 0 w 5601751"/>
              <a:gd name="connsiteY2" fmla="*/ 0 h 3745434"/>
              <a:gd name="connsiteX3" fmla="*/ 5601751 w 5601751"/>
              <a:gd name="connsiteY3" fmla="*/ 0 h 3745434"/>
            </a:gdLst>
            <a:ahLst/>
            <a:cxnLst>
              <a:cxn ang="0">
                <a:pos x="connsiteX0" y="connsiteY0"/>
              </a:cxn>
              <a:cxn ang="0">
                <a:pos x="connsiteX1" y="connsiteY1"/>
              </a:cxn>
              <a:cxn ang="0">
                <a:pos x="connsiteX2" y="connsiteY2"/>
              </a:cxn>
              <a:cxn ang="0">
                <a:pos x="connsiteX3" y="connsiteY3"/>
              </a:cxn>
            </a:cxnLst>
            <a:rect l="l" t="t" r="r" b="b"/>
            <a:pathLst>
              <a:path w="5601751" h="3745434">
                <a:moveTo>
                  <a:pt x="5601751" y="2440101"/>
                </a:moveTo>
                <a:lnTo>
                  <a:pt x="1081613" y="3745434"/>
                </a:lnTo>
                <a:lnTo>
                  <a:pt x="0" y="0"/>
                </a:lnTo>
                <a:lnTo>
                  <a:pt x="5601751" y="0"/>
                </a:lnTo>
                <a:close/>
              </a:path>
            </a:pathLst>
          </a:custGeom>
        </p:spPr>
      </p:pic>
      <p:pic>
        <p:nvPicPr>
          <p:cNvPr id="14" name="Bildobjekt 13">
            <a:extLst>
              <a:ext uri="{FF2B5EF4-FFF2-40B4-BE49-F238E27FC236}">
                <a16:creationId xmlns:a16="http://schemas.microsoft.com/office/drawing/2014/main" id="{FF93BF5C-C77C-42F8-AD41-63BDB06378B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r="32530" b="51928"/>
          <a:stretch>
            <a:fillRect/>
          </a:stretch>
        </p:blipFill>
        <p:spPr>
          <a:xfrm rot="3928881">
            <a:off x="-1150123" y="3788088"/>
            <a:ext cx="4628096" cy="3297483"/>
          </a:xfrm>
          <a:custGeom>
            <a:avLst/>
            <a:gdLst>
              <a:gd name="connsiteX0" fmla="*/ 0 w 4628096"/>
              <a:gd name="connsiteY0" fmla="*/ 0 h 3297483"/>
              <a:gd name="connsiteX1" fmla="*/ 4628096 w 4628096"/>
              <a:gd name="connsiteY1" fmla="*/ 0 h 3297483"/>
              <a:gd name="connsiteX2" fmla="*/ 3124050 w 4628096"/>
              <a:gd name="connsiteY2" fmla="*/ 3297483 h 3297483"/>
              <a:gd name="connsiteX3" fmla="*/ 0 w 4628096"/>
              <a:gd name="connsiteY3" fmla="*/ 1872543 h 3297483"/>
            </a:gdLst>
            <a:ahLst/>
            <a:cxnLst>
              <a:cxn ang="0">
                <a:pos x="connsiteX0" y="connsiteY0"/>
              </a:cxn>
              <a:cxn ang="0">
                <a:pos x="connsiteX1" y="connsiteY1"/>
              </a:cxn>
              <a:cxn ang="0">
                <a:pos x="connsiteX2" y="connsiteY2"/>
              </a:cxn>
              <a:cxn ang="0">
                <a:pos x="connsiteX3" y="connsiteY3"/>
              </a:cxn>
            </a:cxnLst>
            <a:rect l="l" t="t" r="r" b="b"/>
            <a:pathLst>
              <a:path w="4628096" h="3297483">
                <a:moveTo>
                  <a:pt x="0" y="0"/>
                </a:moveTo>
                <a:lnTo>
                  <a:pt x="4628096" y="0"/>
                </a:lnTo>
                <a:lnTo>
                  <a:pt x="3124050" y="3297483"/>
                </a:lnTo>
                <a:lnTo>
                  <a:pt x="0" y="1872543"/>
                </a:lnTo>
                <a:close/>
              </a:path>
            </a:pathLst>
          </a:custGeom>
        </p:spPr>
      </p:pic>
    </p:spTree>
    <p:extLst>
      <p:ext uri="{BB962C8B-B14F-4D97-AF65-F5344CB8AC3E}">
        <p14:creationId xmlns:p14="http://schemas.microsoft.com/office/powerpoint/2010/main" val="663266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1045AE4-9D8D-49E2-B06A-611D30BFF519}"/>
              </a:ext>
            </a:extLst>
          </p:cNvPr>
          <p:cNvSpPr>
            <a:spLocks noGrp="1"/>
          </p:cNvSpPr>
          <p:nvPr>
            <p:ph type="dt" sz="half" idx="10"/>
          </p:nvPr>
        </p:nvSpPr>
        <p:spPr/>
        <p:txBody>
          <a:bodyPr/>
          <a:lstStyle/>
          <a:p>
            <a:fld id="{DC6346D4-190B-4F76-85F8-569F71DA8784}" type="datetimeFigureOut">
              <a:rPr lang="sv-SE" smtClean="0"/>
              <a:t>2025-09-17</a:t>
            </a:fld>
            <a:endParaRPr lang="sv-SE"/>
          </a:p>
        </p:txBody>
      </p:sp>
      <p:sp>
        <p:nvSpPr>
          <p:cNvPr id="3" name="Platshållare för sidfot 2">
            <a:extLst>
              <a:ext uri="{FF2B5EF4-FFF2-40B4-BE49-F238E27FC236}">
                <a16:creationId xmlns:a16="http://schemas.microsoft.com/office/drawing/2014/main" id="{209CB8FE-2EA5-4372-965C-55D545F1A4E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15A79E5-0233-4662-874E-69C38726A7BC}"/>
              </a:ext>
            </a:extLst>
          </p:cNvPr>
          <p:cNvSpPr>
            <a:spLocks noGrp="1"/>
          </p:cNvSpPr>
          <p:nvPr>
            <p:ph type="sldNum" sz="quarter" idx="12"/>
          </p:nvPr>
        </p:nvSpPr>
        <p:spPr/>
        <p:txBody>
          <a:bodyPr/>
          <a:lstStyle/>
          <a:p>
            <a:fld id="{0E976AF1-ADB3-414C-B12F-3E8B35F13358}" type="slidenum">
              <a:rPr lang="sv-SE" smtClean="0"/>
              <a:t>‹#›</a:t>
            </a:fld>
            <a:endParaRPr lang="sv-SE"/>
          </a:p>
        </p:txBody>
      </p:sp>
      <p:pic>
        <p:nvPicPr>
          <p:cNvPr id="10" name="Bildobjekt 9">
            <a:extLst>
              <a:ext uri="{FF2B5EF4-FFF2-40B4-BE49-F238E27FC236}">
                <a16:creationId xmlns:a16="http://schemas.microsoft.com/office/drawing/2014/main" id="{E269A6C3-AE7D-4A45-B6E4-C4AFEB0792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18845" b="47822"/>
          <a:stretch>
            <a:fillRect/>
          </a:stretch>
        </p:blipFill>
        <p:spPr>
          <a:xfrm rot="3079719">
            <a:off x="-1128689" y="4452636"/>
            <a:ext cx="4707188" cy="3027147"/>
          </a:xfrm>
          <a:custGeom>
            <a:avLst/>
            <a:gdLst>
              <a:gd name="connsiteX0" fmla="*/ 0 w 4707188"/>
              <a:gd name="connsiteY0" fmla="*/ 0 h 3027147"/>
              <a:gd name="connsiteX1" fmla="*/ 4707188 w 4707188"/>
              <a:gd name="connsiteY1" fmla="*/ 0 h 3027147"/>
              <a:gd name="connsiteX2" fmla="*/ 2284469 w 4707188"/>
              <a:gd name="connsiteY2" fmla="*/ 3027147 h 3027147"/>
              <a:gd name="connsiteX3" fmla="*/ 0 w 4707188"/>
              <a:gd name="connsiteY3" fmla="*/ 1198817 h 3027147"/>
            </a:gdLst>
            <a:ahLst/>
            <a:cxnLst>
              <a:cxn ang="0">
                <a:pos x="connsiteX0" y="connsiteY0"/>
              </a:cxn>
              <a:cxn ang="0">
                <a:pos x="connsiteX1" y="connsiteY1"/>
              </a:cxn>
              <a:cxn ang="0">
                <a:pos x="connsiteX2" y="connsiteY2"/>
              </a:cxn>
              <a:cxn ang="0">
                <a:pos x="connsiteX3" y="connsiteY3"/>
              </a:cxn>
            </a:cxnLst>
            <a:rect l="l" t="t" r="r" b="b"/>
            <a:pathLst>
              <a:path w="4707188" h="3027147">
                <a:moveTo>
                  <a:pt x="0" y="0"/>
                </a:moveTo>
                <a:lnTo>
                  <a:pt x="4707188" y="0"/>
                </a:lnTo>
                <a:lnTo>
                  <a:pt x="2284469" y="3027147"/>
                </a:lnTo>
                <a:lnTo>
                  <a:pt x="0" y="1198817"/>
                </a:lnTo>
                <a:close/>
              </a:path>
            </a:pathLst>
          </a:custGeom>
        </p:spPr>
      </p:pic>
      <p:pic>
        <p:nvPicPr>
          <p:cNvPr id="8" name="Bildobjekt 7">
            <a:extLst>
              <a:ext uri="{FF2B5EF4-FFF2-40B4-BE49-F238E27FC236}">
                <a16:creationId xmlns:a16="http://schemas.microsoft.com/office/drawing/2014/main" id="{29B118AF-D093-4C1D-95A4-D2E9E089073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18220" b="39839"/>
          <a:stretch>
            <a:fillRect/>
          </a:stretch>
        </p:blipFill>
        <p:spPr>
          <a:xfrm rot="12490606">
            <a:off x="8333196" y="-470912"/>
            <a:ext cx="5030624" cy="3700782"/>
          </a:xfrm>
          <a:custGeom>
            <a:avLst/>
            <a:gdLst>
              <a:gd name="connsiteX0" fmla="*/ 5030624 w 5030624"/>
              <a:gd name="connsiteY0" fmla="*/ 2067936 h 3700782"/>
              <a:gd name="connsiteX1" fmla="*/ 1982411 w 5030624"/>
              <a:gd name="connsiteY1" fmla="*/ 3700782 h 3700782"/>
              <a:gd name="connsiteX2" fmla="*/ 0 w 5030624"/>
              <a:gd name="connsiteY2" fmla="*/ 0 h 3700782"/>
              <a:gd name="connsiteX3" fmla="*/ 5030624 w 5030624"/>
              <a:gd name="connsiteY3" fmla="*/ 0 h 3700782"/>
            </a:gdLst>
            <a:ahLst/>
            <a:cxnLst>
              <a:cxn ang="0">
                <a:pos x="connsiteX0" y="connsiteY0"/>
              </a:cxn>
              <a:cxn ang="0">
                <a:pos x="connsiteX1" y="connsiteY1"/>
              </a:cxn>
              <a:cxn ang="0">
                <a:pos x="connsiteX2" y="connsiteY2"/>
              </a:cxn>
              <a:cxn ang="0">
                <a:pos x="connsiteX3" y="connsiteY3"/>
              </a:cxn>
            </a:cxnLst>
            <a:rect l="l" t="t" r="r" b="b"/>
            <a:pathLst>
              <a:path w="5030624" h="3700782">
                <a:moveTo>
                  <a:pt x="5030624" y="2067936"/>
                </a:moveTo>
                <a:lnTo>
                  <a:pt x="1982411" y="3700782"/>
                </a:lnTo>
                <a:lnTo>
                  <a:pt x="0" y="0"/>
                </a:lnTo>
                <a:lnTo>
                  <a:pt x="5030624" y="0"/>
                </a:lnTo>
                <a:close/>
              </a:path>
            </a:pathLst>
          </a:custGeom>
        </p:spPr>
      </p:pic>
    </p:spTree>
    <p:extLst>
      <p:ext uri="{BB962C8B-B14F-4D97-AF65-F5344CB8AC3E}">
        <p14:creationId xmlns:p14="http://schemas.microsoft.com/office/powerpoint/2010/main" val="4195999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D42541-5412-4023-BB73-E362EB2AC19A}"/>
              </a:ext>
            </a:extLst>
          </p:cNvPr>
          <p:cNvSpPr>
            <a:spLocks noGrp="1"/>
          </p:cNvSpPr>
          <p:nvPr>
            <p:ph type="title"/>
          </p:nvPr>
        </p:nvSpPr>
        <p:spPr>
          <a:xfrm>
            <a:off x="611649" y="268224"/>
            <a:ext cx="3932236" cy="1389756"/>
          </a:xfrm>
        </p:spPr>
        <p:txBody>
          <a:bodyPr anchor="b"/>
          <a:lstStyle>
            <a:lvl1pPr>
              <a:defRPr sz="3200"/>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DD6AA00-353C-4D2E-9D7E-582DB7ACD42C}"/>
              </a:ext>
            </a:extLst>
          </p:cNvPr>
          <p:cNvSpPr>
            <a:spLocks noGrp="1"/>
          </p:cNvSpPr>
          <p:nvPr>
            <p:ph idx="1"/>
          </p:nvPr>
        </p:nvSpPr>
        <p:spPr>
          <a:xfrm>
            <a:off x="4772025" y="1803401"/>
            <a:ext cx="5057775" cy="3522578"/>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a:extLst>
              <a:ext uri="{FF2B5EF4-FFF2-40B4-BE49-F238E27FC236}">
                <a16:creationId xmlns:a16="http://schemas.microsoft.com/office/drawing/2014/main" id="{1E26AD38-BA7C-4810-A82D-D1776E999A48}"/>
              </a:ext>
            </a:extLst>
          </p:cNvPr>
          <p:cNvSpPr>
            <a:spLocks noGrp="1"/>
          </p:cNvSpPr>
          <p:nvPr>
            <p:ph type="body" sz="half" idx="2"/>
          </p:nvPr>
        </p:nvSpPr>
        <p:spPr>
          <a:xfrm>
            <a:off x="611647" y="1803400"/>
            <a:ext cx="3932237" cy="35225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AAD966E-6EDB-456F-AD89-F7FCF36599A7}"/>
              </a:ext>
            </a:extLst>
          </p:cNvPr>
          <p:cNvSpPr>
            <a:spLocks noGrp="1"/>
          </p:cNvSpPr>
          <p:nvPr>
            <p:ph type="dt" sz="half" idx="10"/>
          </p:nvPr>
        </p:nvSpPr>
        <p:spPr/>
        <p:txBody>
          <a:bodyPr/>
          <a:lstStyle/>
          <a:p>
            <a:fld id="{DC6346D4-190B-4F76-85F8-569F71DA8784}" type="datetimeFigureOut">
              <a:rPr lang="sv-SE" smtClean="0"/>
              <a:t>2025-09-17</a:t>
            </a:fld>
            <a:endParaRPr lang="sv-SE"/>
          </a:p>
        </p:txBody>
      </p:sp>
      <p:sp>
        <p:nvSpPr>
          <p:cNvPr id="6" name="Platshållare för sidfot 5">
            <a:extLst>
              <a:ext uri="{FF2B5EF4-FFF2-40B4-BE49-F238E27FC236}">
                <a16:creationId xmlns:a16="http://schemas.microsoft.com/office/drawing/2014/main" id="{690F652B-5F51-4E57-BD95-3D73EB60B9A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87488F3-AAB4-4F7E-A12B-1C65FFF75663}"/>
              </a:ext>
            </a:extLst>
          </p:cNvPr>
          <p:cNvSpPr>
            <a:spLocks noGrp="1"/>
          </p:cNvSpPr>
          <p:nvPr>
            <p:ph type="sldNum" sz="quarter" idx="12"/>
          </p:nvPr>
        </p:nvSpPr>
        <p:spPr/>
        <p:txBody>
          <a:bodyPr/>
          <a:lstStyle/>
          <a:p>
            <a:fld id="{0E976AF1-ADB3-414C-B12F-3E8B35F13358}" type="slidenum">
              <a:rPr lang="sv-SE" smtClean="0"/>
              <a:t>‹#›</a:t>
            </a:fld>
            <a:endParaRPr lang="sv-SE"/>
          </a:p>
        </p:txBody>
      </p:sp>
      <p:pic>
        <p:nvPicPr>
          <p:cNvPr id="11" name="Bildobjekt 10">
            <a:extLst>
              <a:ext uri="{FF2B5EF4-FFF2-40B4-BE49-F238E27FC236}">
                <a16:creationId xmlns:a16="http://schemas.microsoft.com/office/drawing/2014/main" id="{E14729A2-BBBD-45F1-ABBF-F5E54C81D8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220" b="39839"/>
          <a:stretch>
            <a:fillRect/>
          </a:stretch>
        </p:blipFill>
        <p:spPr>
          <a:xfrm rot="12490606">
            <a:off x="8333196" y="-470912"/>
            <a:ext cx="5030624" cy="3700782"/>
          </a:xfrm>
          <a:custGeom>
            <a:avLst/>
            <a:gdLst>
              <a:gd name="connsiteX0" fmla="*/ 5030624 w 5030624"/>
              <a:gd name="connsiteY0" fmla="*/ 2067936 h 3700782"/>
              <a:gd name="connsiteX1" fmla="*/ 1982411 w 5030624"/>
              <a:gd name="connsiteY1" fmla="*/ 3700782 h 3700782"/>
              <a:gd name="connsiteX2" fmla="*/ 0 w 5030624"/>
              <a:gd name="connsiteY2" fmla="*/ 0 h 3700782"/>
              <a:gd name="connsiteX3" fmla="*/ 5030624 w 5030624"/>
              <a:gd name="connsiteY3" fmla="*/ 0 h 3700782"/>
            </a:gdLst>
            <a:ahLst/>
            <a:cxnLst>
              <a:cxn ang="0">
                <a:pos x="connsiteX0" y="connsiteY0"/>
              </a:cxn>
              <a:cxn ang="0">
                <a:pos x="connsiteX1" y="connsiteY1"/>
              </a:cxn>
              <a:cxn ang="0">
                <a:pos x="connsiteX2" y="connsiteY2"/>
              </a:cxn>
              <a:cxn ang="0">
                <a:pos x="connsiteX3" y="connsiteY3"/>
              </a:cxn>
            </a:cxnLst>
            <a:rect l="l" t="t" r="r" b="b"/>
            <a:pathLst>
              <a:path w="5030624" h="3700782">
                <a:moveTo>
                  <a:pt x="5030624" y="2067936"/>
                </a:moveTo>
                <a:lnTo>
                  <a:pt x="1982411" y="3700782"/>
                </a:lnTo>
                <a:lnTo>
                  <a:pt x="0" y="0"/>
                </a:lnTo>
                <a:lnTo>
                  <a:pt x="5030624" y="0"/>
                </a:lnTo>
                <a:close/>
              </a:path>
            </a:pathLst>
          </a:custGeom>
        </p:spPr>
      </p:pic>
      <p:pic>
        <p:nvPicPr>
          <p:cNvPr id="13" name="Bildobjekt 12">
            <a:extLst>
              <a:ext uri="{FF2B5EF4-FFF2-40B4-BE49-F238E27FC236}">
                <a16:creationId xmlns:a16="http://schemas.microsoft.com/office/drawing/2014/main" id="{75F2103D-CAE2-4D6D-A775-C6C79B68526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r="18845" b="47822"/>
          <a:stretch>
            <a:fillRect/>
          </a:stretch>
        </p:blipFill>
        <p:spPr>
          <a:xfrm rot="3079719">
            <a:off x="-1128689" y="4452636"/>
            <a:ext cx="4707188" cy="3027147"/>
          </a:xfrm>
          <a:custGeom>
            <a:avLst/>
            <a:gdLst>
              <a:gd name="connsiteX0" fmla="*/ 0 w 4707188"/>
              <a:gd name="connsiteY0" fmla="*/ 0 h 3027147"/>
              <a:gd name="connsiteX1" fmla="*/ 4707188 w 4707188"/>
              <a:gd name="connsiteY1" fmla="*/ 0 h 3027147"/>
              <a:gd name="connsiteX2" fmla="*/ 2284469 w 4707188"/>
              <a:gd name="connsiteY2" fmla="*/ 3027147 h 3027147"/>
              <a:gd name="connsiteX3" fmla="*/ 0 w 4707188"/>
              <a:gd name="connsiteY3" fmla="*/ 1198817 h 3027147"/>
            </a:gdLst>
            <a:ahLst/>
            <a:cxnLst>
              <a:cxn ang="0">
                <a:pos x="connsiteX0" y="connsiteY0"/>
              </a:cxn>
              <a:cxn ang="0">
                <a:pos x="connsiteX1" y="connsiteY1"/>
              </a:cxn>
              <a:cxn ang="0">
                <a:pos x="connsiteX2" y="connsiteY2"/>
              </a:cxn>
              <a:cxn ang="0">
                <a:pos x="connsiteX3" y="connsiteY3"/>
              </a:cxn>
            </a:cxnLst>
            <a:rect l="l" t="t" r="r" b="b"/>
            <a:pathLst>
              <a:path w="4707188" h="3027147">
                <a:moveTo>
                  <a:pt x="0" y="0"/>
                </a:moveTo>
                <a:lnTo>
                  <a:pt x="4707188" y="0"/>
                </a:lnTo>
                <a:lnTo>
                  <a:pt x="2284469" y="3027147"/>
                </a:lnTo>
                <a:lnTo>
                  <a:pt x="0" y="1198817"/>
                </a:lnTo>
                <a:close/>
              </a:path>
            </a:pathLst>
          </a:custGeom>
        </p:spPr>
      </p:pic>
    </p:spTree>
    <p:extLst>
      <p:ext uri="{BB962C8B-B14F-4D97-AF65-F5344CB8AC3E}">
        <p14:creationId xmlns:p14="http://schemas.microsoft.com/office/powerpoint/2010/main" val="3153507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AC2931-DED2-4C4A-AC70-457487B03714}"/>
              </a:ext>
            </a:extLst>
          </p:cNvPr>
          <p:cNvSpPr>
            <a:spLocks noGrp="1"/>
          </p:cNvSpPr>
          <p:nvPr>
            <p:ph type="title"/>
          </p:nvPr>
        </p:nvSpPr>
        <p:spPr>
          <a:xfrm>
            <a:off x="611648" y="457200"/>
            <a:ext cx="4874751" cy="1600200"/>
          </a:xfrm>
        </p:spPr>
        <p:txBody>
          <a:bodyPr anchor="b">
            <a:noAutofit/>
          </a:bodyPr>
          <a:lstStyle>
            <a:lvl1pPr>
              <a:defRPr sz="4400"/>
            </a:lvl1pPr>
          </a:lstStyle>
          <a:p>
            <a:r>
              <a:rPr lang="sv-SE"/>
              <a:t>Klicka här för att ändra mall för rubrikformat</a:t>
            </a:r>
            <a:endParaRPr lang="sv-SE" dirty="0"/>
          </a:p>
        </p:txBody>
      </p:sp>
      <p:sp>
        <p:nvSpPr>
          <p:cNvPr id="3" name="Platshållare för bild 2">
            <a:extLst>
              <a:ext uri="{FF2B5EF4-FFF2-40B4-BE49-F238E27FC236}">
                <a16:creationId xmlns:a16="http://schemas.microsoft.com/office/drawing/2014/main" id="{651BD883-C64E-4676-9B29-46700C9BE5BD}"/>
              </a:ext>
            </a:extLst>
          </p:cNvPr>
          <p:cNvSpPr>
            <a:spLocks noGrp="1"/>
          </p:cNvSpPr>
          <p:nvPr>
            <p:ph type="pic" idx="1"/>
          </p:nvPr>
        </p:nvSpPr>
        <p:spPr>
          <a:xfrm>
            <a:off x="5812800" y="0"/>
            <a:ext cx="63792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4FF803FE-538E-4902-8E12-174EEAC03C8B}"/>
              </a:ext>
            </a:extLst>
          </p:cNvPr>
          <p:cNvSpPr>
            <a:spLocks noGrp="1"/>
          </p:cNvSpPr>
          <p:nvPr>
            <p:ph type="body" sz="half" idx="2"/>
          </p:nvPr>
        </p:nvSpPr>
        <p:spPr>
          <a:xfrm>
            <a:off x="611648" y="2057400"/>
            <a:ext cx="4265151" cy="3268578"/>
          </a:xfrm>
        </p:spPr>
        <p:txBody>
          <a:bodyPr>
            <a:normAutofit/>
          </a:bodyPr>
          <a:lstStyle>
            <a:lvl1pPr marL="0" indent="0">
              <a:buFont typeface="Arial" panose="020B0604020202020204" pitchFamily="34" charset="0"/>
              <a:buNone/>
              <a:defRPr sz="2400"/>
            </a:lvl1pPr>
            <a:lvl2pPr marL="457200" indent="0">
              <a:buNone/>
              <a:defRPr sz="2200"/>
            </a:lvl2pPr>
            <a:lvl3pPr marL="914400" indent="0">
              <a:buNone/>
              <a:defRPr sz="2000"/>
            </a:lvl3pPr>
            <a:lvl4pPr marL="1371600" indent="0">
              <a:buNone/>
              <a:defRPr sz="18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0CC7C2A-C2FF-444A-AD3F-108C829449A2}"/>
              </a:ext>
            </a:extLst>
          </p:cNvPr>
          <p:cNvSpPr>
            <a:spLocks noGrp="1"/>
          </p:cNvSpPr>
          <p:nvPr>
            <p:ph type="dt" sz="half" idx="10"/>
          </p:nvPr>
        </p:nvSpPr>
        <p:spPr>
          <a:xfrm>
            <a:off x="2213811" y="6165926"/>
            <a:ext cx="1748589" cy="365125"/>
          </a:xfrm>
        </p:spPr>
        <p:txBody>
          <a:bodyPr/>
          <a:lstStyle>
            <a:lvl1pPr algn="l">
              <a:defRPr/>
            </a:lvl1pPr>
          </a:lstStyle>
          <a:p>
            <a:fld id="{DC6346D4-190B-4F76-85F8-569F71DA8784}" type="datetimeFigureOut">
              <a:rPr lang="sv-SE" smtClean="0"/>
              <a:pPr/>
              <a:t>2025-09-17</a:t>
            </a:fld>
            <a:endParaRPr lang="sv-SE"/>
          </a:p>
        </p:txBody>
      </p:sp>
      <p:sp>
        <p:nvSpPr>
          <p:cNvPr id="6" name="Platshållare för sidfot 5">
            <a:extLst>
              <a:ext uri="{FF2B5EF4-FFF2-40B4-BE49-F238E27FC236}">
                <a16:creationId xmlns:a16="http://schemas.microsoft.com/office/drawing/2014/main" id="{F46C395B-F63C-4B94-B221-DCFEC6C33318}"/>
              </a:ext>
            </a:extLst>
          </p:cNvPr>
          <p:cNvSpPr>
            <a:spLocks noGrp="1"/>
          </p:cNvSpPr>
          <p:nvPr>
            <p:ph type="ftr" sz="quarter" idx="11"/>
          </p:nvPr>
        </p:nvSpPr>
        <p:spPr>
          <a:xfrm>
            <a:off x="2213811" y="5684836"/>
            <a:ext cx="3489473" cy="365125"/>
          </a:xfrm>
        </p:spPr>
        <p:txBody>
          <a:bodyPr/>
          <a:lstStyle/>
          <a:p>
            <a:endParaRPr lang="sv-SE" dirty="0"/>
          </a:p>
        </p:txBody>
      </p:sp>
      <p:sp>
        <p:nvSpPr>
          <p:cNvPr id="7" name="Platshållare för bildnummer 6">
            <a:extLst>
              <a:ext uri="{FF2B5EF4-FFF2-40B4-BE49-F238E27FC236}">
                <a16:creationId xmlns:a16="http://schemas.microsoft.com/office/drawing/2014/main" id="{0AA23857-A7E4-44F7-9943-573C463D1A23}"/>
              </a:ext>
            </a:extLst>
          </p:cNvPr>
          <p:cNvSpPr>
            <a:spLocks noGrp="1"/>
          </p:cNvSpPr>
          <p:nvPr>
            <p:ph type="sldNum" sz="quarter" idx="12"/>
          </p:nvPr>
        </p:nvSpPr>
        <p:spPr>
          <a:xfrm>
            <a:off x="4071917" y="6165926"/>
            <a:ext cx="1631367" cy="365125"/>
          </a:xfrm>
        </p:spPr>
        <p:txBody>
          <a:bodyPr/>
          <a:lstStyle/>
          <a:p>
            <a:fld id="{0E976AF1-ADB3-414C-B12F-3E8B35F13358}" type="slidenum">
              <a:rPr lang="sv-SE" smtClean="0"/>
              <a:t>‹#›</a:t>
            </a:fld>
            <a:endParaRPr lang="sv-SE"/>
          </a:p>
        </p:txBody>
      </p:sp>
      <p:pic>
        <p:nvPicPr>
          <p:cNvPr id="8" name="Bildobjekt 7">
            <a:extLst>
              <a:ext uri="{FF2B5EF4-FFF2-40B4-BE49-F238E27FC236}">
                <a16:creationId xmlns:a16="http://schemas.microsoft.com/office/drawing/2014/main" id="{7E8357B3-EF96-4E8A-87D3-968D7C94E6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2" y="5061027"/>
            <a:ext cx="2209799" cy="2209799"/>
          </a:xfrm>
          <a:prstGeom prst="rect">
            <a:avLst/>
          </a:prstGeom>
        </p:spPr>
      </p:pic>
    </p:spTree>
    <p:extLst>
      <p:ext uri="{BB962C8B-B14F-4D97-AF65-F5344CB8AC3E}">
        <p14:creationId xmlns:p14="http://schemas.microsoft.com/office/powerpoint/2010/main" val="4015083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4CA23E-8325-45FA-9F1F-AC9CE4CC624C}"/>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BF3932A3-5925-4185-955A-C73B40A13C0C}"/>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B5FE4E7-DF71-41DB-BAF8-6FDEBAF638F8}"/>
              </a:ext>
            </a:extLst>
          </p:cNvPr>
          <p:cNvSpPr>
            <a:spLocks noGrp="1"/>
          </p:cNvSpPr>
          <p:nvPr>
            <p:ph type="dt" sz="half" idx="10"/>
          </p:nvPr>
        </p:nvSpPr>
        <p:spPr/>
        <p:txBody>
          <a:bodyPr/>
          <a:lstStyle/>
          <a:p>
            <a:fld id="{DC6346D4-190B-4F76-85F8-569F71DA8784}" type="datetimeFigureOut">
              <a:rPr lang="sv-SE" smtClean="0"/>
              <a:t>2025-09-17</a:t>
            </a:fld>
            <a:endParaRPr lang="sv-SE"/>
          </a:p>
        </p:txBody>
      </p:sp>
      <p:sp>
        <p:nvSpPr>
          <p:cNvPr id="5" name="Platshållare för sidfot 4">
            <a:extLst>
              <a:ext uri="{FF2B5EF4-FFF2-40B4-BE49-F238E27FC236}">
                <a16:creationId xmlns:a16="http://schemas.microsoft.com/office/drawing/2014/main" id="{BBF54D5A-09F8-450C-968A-65FC20153E7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E279D0C-0ECD-4BFE-AC01-12CDF2D17EF2}"/>
              </a:ext>
            </a:extLst>
          </p:cNvPr>
          <p:cNvSpPr>
            <a:spLocks noGrp="1"/>
          </p:cNvSpPr>
          <p:nvPr>
            <p:ph type="sldNum" sz="quarter" idx="12"/>
          </p:nvPr>
        </p:nvSpPr>
        <p:spPr/>
        <p:txBody>
          <a:bodyPr/>
          <a:lstStyle/>
          <a:p>
            <a:fld id="{0E976AF1-ADB3-414C-B12F-3E8B35F13358}" type="slidenum">
              <a:rPr lang="sv-SE" smtClean="0"/>
              <a:t>‹#›</a:t>
            </a:fld>
            <a:endParaRPr lang="sv-SE"/>
          </a:p>
        </p:txBody>
      </p:sp>
      <p:pic>
        <p:nvPicPr>
          <p:cNvPr id="10" name="Bildobjekt 9">
            <a:extLst>
              <a:ext uri="{FF2B5EF4-FFF2-40B4-BE49-F238E27FC236}">
                <a16:creationId xmlns:a16="http://schemas.microsoft.com/office/drawing/2014/main" id="{600D4938-4DDB-4CB7-9923-0F8576E8DB1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220" b="39839"/>
          <a:stretch>
            <a:fillRect/>
          </a:stretch>
        </p:blipFill>
        <p:spPr>
          <a:xfrm rot="12490606">
            <a:off x="8333195" y="-470915"/>
            <a:ext cx="5030624" cy="3700782"/>
          </a:xfrm>
          <a:custGeom>
            <a:avLst/>
            <a:gdLst>
              <a:gd name="connsiteX0" fmla="*/ 5030624 w 5030624"/>
              <a:gd name="connsiteY0" fmla="*/ 2067935 h 3700782"/>
              <a:gd name="connsiteX1" fmla="*/ 1982410 w 5030624"/>
              <a:gd name="connsiteY1" fmla="*/ 3700782 h 3700782"/>
              <a:gd name="connsiteX2" fmla="*/ 0 w 5030624"/>
              <a:gd name="connsiteY2" fmla="*/ 0 h 3700782"/>
              <a:gd name="connsiteX3" fmla="*/ 5030623 w 5030624"/>
              <a:gd name="connsiteY3" fmla="*/ 0 h 3700782"/>
            </a:gdLst>
            <a:ahLst/>
            <a:cxnLst>
              <a:cxn ang="0">
                <a:pos x="connsiteX0" y="connsiteY0"/>
              </a:cxn>
              <a:cxn ang="0">
                <a:pos x="connsiteX1" y="connsiteY1"/>
              </a:cxn>
              <a:cxn ang="0">
                <a:pos x="connsiteX2" y="connsiteY2"/>
              </a:cxn>
              <a:cxn ang="0">
                <a:pos x="connsiteX3" y="connsiteY3"/>
              </a:cxn>
            </a:cxnLst>
            <a:rect l="l" t="t" r="r" b="b"/>
            <a:pathLst>
              <a:path w="5030624" h="3700782">
                <a:moveTo>
                  <a:pt x="5030624" y="2067935"/>
                </a:moveTo>
                <a:lnTo>
                  <a:pt x="1982410" y="3700782"/>
                </a:lnTo>
                <a:lnTo>
                  <a:pt x="0" y="0"/>
                </a:lnTo>
                <a:lnTo>
                  <a:pt x="5030623" y="0"/>
                </a:lnTo>
                <a:close/>
              </a:path>
            </a:pathLst>
          </a:custGeom>
        </p:spPr>
      </p:pic>
      <p:pic>
        <p:nvPicPr>
          <p:cNvPr id="12" name="Bildobjekt 11">
            <a:extLst>
              <a:ext uri="{FF2B5EF4-FFF2-40B4-BE49-F238E27FC236}">
                <a16:creationId xmlns:a16="http://schemas.microsoft.com/office/drawing/2014/main" id="{A0F36A5D-585D-4C6A-B782-7C9173881A4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r="18840" b="47814"/>
          <a:stretch>
            <a:fillRect/>
          </a:stretch>
        </p:blipFill>
        <p:spPr>
          <a:xfrm rot="3079719">
            <a:off x="-1129156" y="4452559"/>
            <a:ext cx="4707497" cy="3026906"/>
          </a:xfrm>
          <a:custGeom>
            <a:avLst/>
            <a:gdLst>
              <a:gd name="connsiteX0" fmla="*/ 0 w 4707497"/>
              <a:gd name="connsiteY0" fmla="*/ 0 h 3026906"/>
              <a:gd name="connsiteX1" fmla="*/ 4707497 w 4707497"/>
              <a:gd name="connsiteY1" fmla="*/ 0 h 3026906"/>
              <a:gd name="connsiteX2" fmla="*/ 2284972 w 4707497"/>
              <a:gd name="connsiteY2" fmla="*/ 3026906 h 3026906"/>
              <a:gd name="connsiteX3" fmla="*/ 0 w 4707497"/>
              <a:gd name="connsiteY3" fmla="*/ 1198173 h 3026906"/>
            </a:gdLst>
            <a:ahLst/>
            <a:cxnLst>
              <a:cxn ang="0">
                <a:pos x="connsiteX0" y="connsiteY0"/>
              </a:cxn>
              <a:cxn ang="0">
                <a:pos x="connsiteX1" y="connsiteY1"/>
              </a:cxn>
              <a:cxn ang="0">
                <a:pos x="connsiteX2" y="connsiteY2"/>
              </a:cxn>
              <a:cxn ang="0">
                <a:pos x="connsiteX3" y="connsiteY3"/>
              </a:cxn>
            </a:cxnLst>
            <a:rect l="l" t="t" r="r" b="b"/>
            <a:pathLst>
              <a:path w="4707497" h="3026906">
                <a:moveTo>
                  <a:pt x="0" y="0"/>
                </a:moveTo>
                <a:lnTo>
                  <a:pt x="4707497" y="0"/>
                </a:lnTo>
                <a:lnTo>
                  <a:pt x="2284972" y="3026906"/>
                </a:lnTo>
                <a:lnTo>
                  <a:pt x="0" y="1198173"/>
                </a:lnTo>
                <a:close/>
              </a:path>
            </a:pathLst>
          </a:custGeom>
        </p:spPr>
      </p:pic>
    </p:spTree>
    <p:extLst>
      <p:ext uri="{BB962C8B-B14F-4D97-AF65-F5344CB8AC3E}">
        <p14:creationId xmlns:p14="http://schemas.microsoft.com/office/powerpoint/2010/main" val="591946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4CA23E-8325-45FA-9F1F-AC9CE4CC624C}"/>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BF3932A3-5925-4185-955A-C73B40A13C0C}"/>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B5FE4E7-DF71-41DB-BAF8-6FDEBAF638F8}"/>
              </a:ext>
            </a:extLst>
          </p:cNvPr>
          <p:cNvSpPr>
            <a:spLocks noGrp="1"/>
          </p:cNvSpPr>
          <p:nvPr>
            <p:ph type="dt" sz="half" idx="10"/>
          </p:nvPr>
        </p:nvSpPr>
        <p:spPr/>
        <p:txBody>
          <a:bodyPr/>
          <a:lstStyle/>
          <a:p>
            <a:fld id="{DC6346D4-190B-4F76-85F8-569F71DA8784}" type="datetimeFigureOut">
              <a:rPr lang="sv-SE" smtClean="0"/>
              <a:t>2025-09-17</a:t>
            </a:fld>
            <a:endParaRPr lang="sv-SE"/>
          </a:p>
        </p:txBody>
      </p:sp>
      <p:sp>
        <p:nvSpPr>
          <p:cNvPr id="5" name="Platshållare för sidfot 4">
            <a:extLst>
              <a:ext uri="{FF2B5EF4-FFF2-40B4-BE49-F238E27FC236}">
                <a16:creationId xmlns:a16="http://schemas.microsoft.com/office/drawing/2014/main" id="{BBF54D5A-09F8-450C-968A-65FC20153E7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E279D0C-0ECD-4BFE-AC01-12CDF2D17EF2}"/>
              </a:ext>
            </a:extLst>
          </p:cNvPr>
          <p:cNvSpPr>
            <a:spLocks noGrp="1"/>
          </p:cNvSpPr>
          <p:nvPr>
            <p:ph type="sldNum" sz="quarter" idx="12"/>
          </p:nvPr>
        </p:nvSpPr>
        <p:spPr/>
        <p:txBody>
          <a:bodyPr/>
          <a:lstStyle/>
          <a:p>
            <a:fld id="{0E976AF1-ADB3-414C-B12F-3E8B35F13358}" type="slidenum">
              <a:rPr lang="sv-SE" smtClean="0"/>
              <a:t>‹#›</a:t>
            </a:fld>
            <a:endParaRPr lang="sv-SE"/>
          </a:p>
        </p:txBody>
      </p:sp>
      <p:pic>
        <p:nvPicPr>
          <p:cNvPr id="18" name="Bildobjekt 17">
            <a:extLst>
              <a:ext uri="{FF2B5EF4-FFF2-40B4-BE49-F238E27FC236}">
                <a16:creationId xmlns:a16="http://schemas.microsoft.com/office/drawing/2014/main" id="{57A03F58-0A3F-4397-90E4-8058D4F624B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18840" b="47814"/>
          <a:stretch>
            <a:fillRect/>
          </a:stretch>
        </p:blipFill>
        <p:spPr>
          <a:xfrm rot="3079719">
            <a:off x="-1129156" y="4452559"/>
            <a:ext cx="4707497" cy="3026906"/>
          </a:xfrm>
          <a:custGeom>
            <a:avLst/>
            <a:gdLst>
              <a:gd name="connsiteX0" fmla="*/ 0 w 4707497"/>
              <a:gd name="connsiteY0" fmla="*/ 0 h 3026906"/>
              <a:gd name="connsiteX1" fmla="*/ 4707497 w 4707497"/>
              <a:gd name="connsiteY1" fmla="*/ 0 h 3026906"/>
              <a:gd name="connsiteX2" fmla="*/ 2284972 w 4707497"/>
              <a:gd name="connsiteY2" fmla="*/ 3026906 h 3026906"/>
              <a:gd name="connsiteX3" fmla="*/ 0 w 4707497"/>
              <a:gd name="connsiteY3" fmla="*/ 1198173 h 3026906"/>
            </a:gdLst>
            <a:ahLst/>
            <a:cxnLst>
              <a:cxn ang="0">
                <a:pos x="connsiteX0" y="connsiteY0"/>
              </a:cxn>
              <a:cxn ang="0">
                <a:pos x="connsiteX1" y="connsiteY1"/>
              </a:cxn>
              <a:cxn ang="0">
                <a:pos x="connsiteX2" y="connsiteY2"/>
              </a:cxn>
              <a:cxn ang="0">
                <a:pos x="connsiteX3" y="connsiteY3"/>
              </a:cxn>
            </a:cxnLst>
            <a:rect l="l" t="t" r="r" b="b"/>
            <a:pathLst>
              <a:path w="4707497" h="3026906">
                <a:moveTo>
                  <a:pt x="0" y="0"/>
                </a:moveTo>
                <a:lnTo>
                  <a:pt x="4707497" y="0"/>
                </a:lnTo>
                <a:lnTo>
                  <a:pt x="2284972" y="3026906"/>
                </a:lnTo>
                <a:lnTo>
                  <a:pt x="0" y="1198173"/>
                </a:lnTo>
                <a:close/>
              </a:path>
            </a:pathLst>
          </a:custGeom>
        </p:spPr>
      </p:pic>
      <p:pic>
        <p:nvPicPr>
          <p:cNvPr id="16" name="Bildobjekt 15">
            <a:extLst>
              <a:ext uri="{FF2B5EF4-FFF2-40B4-BE49-F238E27FC236}">
                <a16:creationId xmlns:a16="http://schemas.microsoft.com/office/drawing/2014/main" id="{B04ADA89-0088-43C1-9896-43A004AE98C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18214" b="39831"/>
          <a:stretch>
            <a:fillRect/>
          </a:stretch>
        </p:blipFill>
        <p:spPr>
          <a:xfrm rot="12490606">
            <a:off x="8333155" y="-470750"/>
            <a:ext cx="5030990" cy="3702067"/>
          </a:xfrm>
          <a:custGeom>
            <a:avLst/>
            <a:gdLst>
              <a:gd name="connsiteX0" fmla="*/ 5030990 w 5030990"/>
              <a:gd name="connsiteY0" fmla="*/ 2069393 h 3702067"/>
              <a:gd name="connsiteX1" fmla="*/ 1983099 w 5030990"/>
              <a:gd name="connsiteY1" fmla="*/ 3702067 h 3702067"/>
              <a:gd name="connsiteX2" fmla="*/ 0 w 5030990"/>
              <a:gd name="connsiteY2" fmla="*/ 0 h 3702067"/>
              <a:gd name="connsiteX3" fmla="*/ 5030990 w 5030990"/>
              <a:gd name="connsiteY3" fmla="*/ 0 h 3702067"/>
            </a:gdLst>
            <a:ahLst/>
            <a:cxnLst>
              <a:cxn ang="0">
                <a:pos x="connsiteX0" y="connsiteY0"/>
              </a:cxn>
              <a:cxn ang="0">
                <a:pos x="connsiteX1" y="connsiteY1"/>
              </a:cxn>
              <a:cxn ang="0">
                <a:pos x="connsiteX2" y="connsiteY2"/>
              </a:cxn>
              <a:cxn ang="0">
                <a:pos x="connsiteX3" y="connsiteY3"/>
              </a:cxn>
            </a:cxnLst>
            <a:rect l="l" t="t" r="r" b="b"/>
            <a:pathLst>
              <a:path w="5030990" h="3702067">
                <a:moveTo>
                  <a:pt x="5030990" y="2069393"/>
                </a:moveTo>
                <a:lnTo>
                  <a:pt x="1983099" y="3702067"/>
                </a:lnTo>
                <a:lnTo>
                  <a:pt x="0" y="0"/>
                </a:lnTo>
                <a:lnTo>
                  <a:pt x="5030990" y="0"/>
                </a:lnTo>
                <a:close/>
              </a:path>
            </a:pathLst>
          </a:custGeom>
        </p:spPr>
      </p:pic>
    </p:spTree>
    <p:extLst>
      <p:ext uri="{BB962C8B-B14F-4D97-AF65-F5344CB8AC3E}">
        <p14:creationId xmlns:p14="http://schemas.microsoft.com/office/powerpoint/2010/main" val="2235412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vsnittsrubrik lila">
    <p:bg>
      <p:bgPr>
        <a:solidFill>
          <a:srgbClr val="45245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D1A4C5-5CD7-4812-A584-2E505CCBCB2C}"/>
              </a:ext>
            </a:extLst>
          </p:cNvPr>
          <p:cNvSpPr>
            <a:spLocks noGrp="1"/>
          </p:cNvSpPr>
          <p:nvPr>
            <p:ph type="title"/>
          </p:nvPr>
        </p:nvSpPr>
        <p:spPr>
          <a:xfrm>
            <a:off x="1087782" y="1182915"/>
            <a:ext cx="6200775" cy="2387600"/>
          </a:xfrm>
        </p:spPr>
        <p:txBody>
          <a:bodyPr anchor="b"/>
          <a:lstStyle>
            <a:lvl1pPr>
              <a:defRPr sz="6000">
                <a:solidFill>
                  <a:schemeClr val="tx1"/>
                </a:solidFill>
              </a:defRPr>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08D5626F-2177-42C2-9D6E-D289E7F44A54}"/>
              </a:ext>
            </a:extLst>
          </p:cNvPr>
          <p:cNvSpPr>
            <a:spLocks noGrp="1"/>
          </p:cNvSpPr>
          <p:nvPr>
            <p:ph type="dt" sz="half" idx="10"/>
          </p:nvPr>
        </p:nvSpPr>
        <p:spPr/>
        <p:txBody>
          <a:bodyPr/>
          <a:lstStyle/>
          <a:p>
            <a:fld id="{DC6346D4-190B-4F76-85F8-569F71DA8784}" type="datetimeFigureOut">
              <a:rPr lang="sv-SE" smtClean="0"/>
              <a:t>2025-09-17</a:t>
            </a:fld>
            <a:endParaRPr lang="sv-SE"/>
          </a:p>
        </p:txBody>
      </p:sp>
      <p:sp>
        <p:nvSpPr>
          <p:cNvPr id="5" name="Platshållare för sidfot 4">
            <a:extLst>
              <a:ext uri="{FF2B5EF4-FFF2-40B4-BE49-F238E27FC236}">
                <a16:creationId xmlns:a16="http://schemas.microsoft.com/office/drawing/2014/main" id="{C05FF4D3-4DC4-4DEC-9531-6EFE93F5935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39E26A0-E4D9-4FD5-84BE-DEF4EF4E11D4}"/>
              </a:ext>
            </a:extLst>
          </p:cNvPr>
          <p:cNvSpPr>
            <a:spLocks noGrp="1"/>
          </p:cNvSpPr>
          <p:nvPr>
            <p:ph type="sldNum" sz="quarter" idx="12"/>
          </p:nvPr>
        </p:nvSpPr>
        <p:spPr/>
        <p:txBody>
          <a:bodyPr/>
          <a:lstStyle/>
          <a:p>
            <a:fld id="{0E976AF1-ADB3-414C-B12F-3E8B35F13358}" type="slidenum">
              <a:rPr lang="sv-SE" smtClean="0"/>
              <a:t>‹#›</a:t>
            </a:fld>
            <a:endParaRPr lang="sv-SE"/>
          </a:p>
        </p:txBody>
      </p:sp>
      <p:pic>
        <p:nvPicPr>
          <p:cNvPr id="7" name="Bildobjekt 6">
            <a:extLst>
              <a:ext uri="{FF2B5EF4-FFF2-40B4-BE49-F238E27FC236}">
                <a16:creationId xmlns:a16="http://schemas.microsoft.com/office/drawing/2014/main" id="{0E38232F-8B11-4965-B4BC-FC2B54E364D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072" b="18682"/>
          <a:stretch/>
        </p:blipFill>
        <p:spPr>
          <a:xfrm>
            <a:off x="9982201" y="5438274"/>
            <a:ext cx="2209799" cy="1419726"/>
          </a:xfrm>
          <a:prstGeom prst="rect">
            <a:avLst/>
          </a:prstGeom>
        </p:spPr>
      </p:pic>
      <p:pic>
        <p:nvPicPr>
          <p:cNvPr id="13" name="Bildobjekt 12">
            <a:extLst>
              <a:ext uri="{FF2B5EF4-FFF2-40B4-BE49-F238E27FC236}">
                <a16:creationId xmlns:a16="http://schemas.microsoft.com/office/drawing/2014/main" id="{08F1310F-AC78-4637-A643-D6B2E54D48B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18339" b="45408"/>
          <a:stretch>
            <a:fillRect/>
          </a:stretch>
        </p:blipFill>
        <p:spPr>
          <a:xfrm rot="11766465">
            <a:off x="7219791" y="-550581"/>
            <a:ext cx="5601531" cy="3743940"/>
          </a:xfrm>
          <a:custGeom>
            <a:avLst/>
            <a:gdLst>
              <a:gd name="connsiteX0" fmla="*/ 5601531 w 5601531"/>
              <a:gd name="connsiteY0" fmla="*/ 2438545 h 3743940"/>
              <a:gd name="connsiteX1" fmla="*/ 1081182 w 5601531"/>
              <a:gd name="connsiteY1" fmla="*/ 3743940 h 3743940"/>
              <a:gd name="connsiteX2" fmla="*/ 0 w 5601531"/>
              <a:gd name="connsiteY2" fmla="*/ 0 h 3743940"/>
              <a:gd name="connsiteX3" fmla="*/ 5601530 w 5601531"/>
              <a:gd name="connsiteY3" fmla="*/ 0 h 3743940"/>
            </a:gdLst>
            <a:ahLst/>
            <a:cxnLst>
              <a:cxn ang="0">
                <a:pos x="connsiteX0" y="connsiteY0"/>
              </a:cxn>
              <a:cxn ang="0">
                <a:pos x="connsiteX1" y="connsiteY1"/>
              </a:cxn>
              <a:cxn ang="0">
                <a:pos x="connsiteX2" y="connsiteY2"/>
              </a:cxn>
              <a:cxn ang="0">
                <a:pos x="connsiteX3" y="connsiteY3"/>
              </a:cxn>
            </a:cxnLst>
            <a:rect l="l" t="t" r="r" b="b"/>
            <a:pathLst>
              <a:path w="5601531" h="3743940">
                <a:moveTo>
                  <a:pt x="5601531" y="2438545"/>
                </a:moveTo>
                <a:lnTo>
                  <a:pt x="1081182" y="3743940"/>
                </a:lnTo>
                <a:lnTo>
                  <a:pt x="0" y="0"/>
                </a:lnTo>
                <a:lnTo>
                  <a:pt x="5601530" y="0"/>
                </a:lnTo>
                <a:close/>
              </a:path>
            </a:pathLst>
          </a:custGeom>
        </p:spPr>
      </p:pic>
      <p:pic>
        <p:nvPicPr>
          <p:cNvPr id="15" name="Bildobjekt 14">
            <a:extLst>
              <a:ext uri="{FF2B5EF4-FFF2-40B4-BE49-F238E27FC236}">
                <a16:creationId xmlns:a16="http://schemas.microsoft.com/office/drawing/2014/main" id="{48D96331-CAA0-4E18-8F73-360D40B08E4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1671" b="47247"/>
          <a:stretch>
            <a:fillRect/>
          </a:stretch>
        </p:blipFill>
        <p:spPr>
          <a:xfrm rot="1844368">
            <a:off x="-1492939" y="3932003"/>
            <a:ext cx="7198648" cy="3862912"/>
          </a:xfrm>
          <a:custGeom>
            <a:avLst/>
            <a:gdLst>
              <a:gd name="connsiteX0" fmla="*/ 0 w 7198648"/>
              <a:gd name="connsiteY0" fmla="*/ 0 h 3862912"/>
              <a:gd name="connsiteX1" fmla="*/ 7198648 w 7198648"/>
              <a:gd name="connsiteY1" fmla="*/ 0 h 3862912"/>
              <a:gd name="connsiteX2" fmla="*/ 7198648 w 7198648"/>
              <a:gd name="connsiteY2" fmla="*/ 948094 h 3862912"/>
              <a:gd name="connsiteX3" fmla="*/ 2297229 w 7198648"/>
              <a:gd name="connsiteY3" fmla="*/ 3862912 h 3862912"/>
            </a:gdLst>
            <a:ahLst/>
            <a:cxnLst>
              <a:cxn ang="0">
                <a:pos x="connsiteX0" y="connsiteY0"/>
              </a:cxn>
              <a:cxn ang="0">
                <a:pos x="connsiteX1" y="connsiteY1"/>
              </a:cxn>
              <a:cxn ang="0">
                <a:pos x="connsiteX2" y="connsiteY2"/>
              </a:cxn>
              <a:cxn ang="0">
                <a:pos x="connsiteX3" y="connsiteY3"/>
              </a:cxn>
            </a:cxnLst>
            <a:rect l="l" t="t" r="r" b="b"/>
            <a:pathLst>
              <a:path w="7198648" h="3862912">
                <a:moveTo>
                  <a:pt x="0" y="0"/>
                </a:moveTo>
                <a:lnTo>
                  <a:pt x="7198648" y="0"/>
                </a:lnTo>
                <a:lnTo>
                  <a:pt x="7198648" y="948094"/>
                </a:lnTo>
                <a:lnTo>
                  <a:pt x="2297229" y="3862912"/>
                </a:lnTo>
                <a:close/>
              </a:path>
            </a:pathLst>
          </a:custGeom>
        </p:spPr>
      </p:pic>
    </p:spTree>
    <p:extLst>
      <p:ext uri="{BB962C8B-B14F-4D97-AF65-F5344CB8AC3E}">
        <p14:creationId xmlns:p14="http://schemas.microsoft.com/office/powerpoint/2010/main" val="13330808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vsnittsrubrik orange">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D1A4C5-5CD7-4812-A584-2E505CCBCB2C}"/>
              </a:ext>
            </a:extLst>
          </p:cNvPr>
          <p:cNvSpPr>
            <a:spLocks noGrp="1"/>
          </p:cNvSpPr>
          <p:nvPr>
            <p:ph type="title"/>
          </p:nvPr>
        </p:nvSpPr>
        <p:spPr>
          <a:xfrm>
            <a:off x="1087782" y="1182915"/>
            <a:ext cx="6200775" cy="2387600"/>
          </a:xfrm>
        </p:spPr>
        <p:txBody>
          <a:bodyPr anchor="b"/>
          <a:lstStyle>
            <a:lvl1pPr>
              <a:defRPr sz="6000">
                <a:solidFill>
                  <a:schemeClr val="tx1"/>
                </a:solidFill>
              </a:defRPr>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08D5626F-2177-42C2-9D6E-D289E7F44A54}"/>
              </a:ext>
            </a:extLst>
          </p:cNvPr>
          <p:cNvSpPr>
            <a:spLocks noGrp="1"/>
          </p:cNvSpPr>
          <p:nvPr>
            <p:ph type="dt" sz="half" idx="10"/>
          </p:nvPr>
        </p:nvSpPr>
        <p:spPr/>
        <p:txBody>
          <a:bodyPr/>
          <a:lstStyle/>
          <a:p>
            <a:fld id="{DC6346D4-190B-4F76-85F8-569F71DA8784}" type="datetimeFigureOut">
              <a:rPr lang="sv-SE" smtClean="0"/>
              <a:t>2025-09-17</a:t>
            </a:fld>
            <a:endParaRPr lang="sv-SE"/>
          </a:p>
        </p:txBody>
      </p:sp>
      <p:sp>
        <p:nvSpPr>
          <p:cNvPr id="5" name="Platshållare för sidfot 4">
            <a:extLst>
              <a:ext uri="{FF2B5EF4-FFF2-40B4-BE49-F238E27FC236}">
                <a16:creationId xmlns:a16="http://schemas.microsoft.com/office/drawing/2014/main" id="{C05FF4D3-4DC4-4DEC-9531-6EFE93F5935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39E26A0-E4D9-4FD5-84BE-DEF4EF4E11D4}"/>
              </a:ext>
            </a:extLst>
          </p:cNvPr>
          <p:cNvSpPr>
            <a:spLocks noGrp="1"/>
          </p:cNvSpPr>
          <p:nvPr>
            <p:ph type="sldNum" sz="quarter" idx="12"/>
          </p:nvPr>
        </p:nvSpPr>
        <p:spPr/>
        <p:txBody>
          <a:bodyPr/>
          <a:lstStyle/>
          <a:p>
            <a:fld id="{0E976AF1-ADB3-414C-B12F-3E8B35F13358}" type="slidenum">
              <a:rPr lang="sv-SE" smtClean="0"/>
              <a:t>‹#›</a:t>
            </a:fld>
            <a:endParaRPr lang="sv-SE"/>
          </a:p>
        </p:txBody>
      </p:sp>
      <p:pic>
        <p:nvPicPr>
          <p:cNvPr id="10" name="Bildobjekt 9">
            <a:extLst>
              <a:ext uri="{FF2B5EF4-FFF2-40B4-BE49-F238E27FC236}">
                <a16:creationId xmlns:a16="http://schemas.microsoft.com/office/drawing/2014/main" id="{9E3F093A-625C-4649-B360-05EF4275C0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249" b="18682"/>
          <a:stretch/>
        </p:blipFill>
        <p:spPr>
          <a:xfrm>
            <a:off x="9982201" y="5486400"/>
            <a:ext cx="2209799" cy="1371600"/>
          </a:xfrm>
          <a:prstGeom prst="rect">
            <a:avLst/>
          </a:prstGeom>
        </p:spPr>
      </p:pic>
      <p:pic>
        <p:nvPicPr>
          <p:cNvPr id="14" name="Bildobjekt 13">
            <a:extLst>
              <a:ext uri="{FF2B5EF4-FFF2-40B4-BE49-F238E27FC236}">
                <a16:creationId xmlns:a16="http://schemas.microsoft.com/office/drawing/2014/main" id="{25BD0F44-5956-4C43-8519-98F984458D3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18339" b="45408"/>
          <a:stretch>
            <a:fillRect/>
          </a:stretch>
        </p:blipFill>
        <p:spPr>
          <a:xfrm rot="11766465">
            <a:off x="7219791" y="-550581"/>
            <a:ext cx="5601531" cy="3743940"/>
          </a:xfrm>
          <a:custGeom>
            <a:avLst/>
            <a:gdLst>
              <a:gd name="connsiteX0" fmla="*/ 5601531 w 5601531"/>
              <a:gd name="connsiteY0" fmla="*/ 2438545 h 3743940"/>
              <a:gd name="connsiteX1" fmla="*/ 1081182 w 5601531"/>
              <a:gd name="connsiteY1" fmla="*/ 3743940 h 3743940"/>
              <a:gd name="connsiteX2" fmla="*/ 0 w 5601531"/>
              <a:gd name="connsiteY2" fmla="*/ 0 h 3743940"/>
              <a:gd name="connsiteX3" fmla="*/ 5601530 w 5601531"/>
              <a:gd name="connsiteY3" fmla="*/ 0 h 3743940"/>
            </a:gdLst>
            <a:ahLst/>
            <a:cxnLst>
              <a:cxn ang="0">
                <a:pos x="connsiteX0" y="connsiteY0"/>
              </a:cxn>
              <a:cxn ang="0">
                <a:pos x="connsiteX1" y="connsiteY1"/>
              </a:cxn>
              <a:cxn ang="0">
                <a:pos x="connsiteX2" y="connsiteY2"/>
              </a:cxn>
              <a:cxn ang="0">
                <a:pos x="connsiteX3" y="connsiteY3"/>
              </a:cxn>
            </a:cxnLst>
            <a:rect l="l" t="t" r="r" b="b"/>
            <a:pathLst>
              <a:path w="5601531" h="3743940">
                <a:moveTo>
                  <a:pt x="5601531" y="2438545"/>
                </a:moveTo>
                <a:lnTo>
                  <a:pt x="1081182" y="3743940"/>
                </a:lnTo>
                <a:lnTo>
                  <a:pt x="0" y="0"/>
                </a:lnTo>
                <a:lnTo>
                  <a:pt x="5601530" y="0"/>
                </a:lnTo>
                <a:close/>
              </a:path>
            </a:pathLst>
          </a:custGeom>
        </p:spPr>
      </p:pic>
      <p:pic>
        <p:nvPicPr>
          <p:cNvPr id="16" name="Bildobjekt 15">
            <a:extLst>
              <a:ext uri="{FF2B5EF4-FFF2-40B4-BE49-F238E27FC236}">
                <a16:creationId xmlns:a16="http://schemas.microsoft.com/office/drawing/2014/main" id="{09E01123-834E-4411-82F8-9E2DEE1352CD}"/>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1684" b="47227"/>
          <a:stretch>
            <a:fillRect/>
          </a:stretch>
        </p:blipFill>
        <p:spPr>
          <a:xfrm rot="1844368">
            <a:off x="-1492812" y="3932039"/>
            <a:ext cx="7197681" cy="3862683"/>
          </a:xfrm>
          <a:custGeom>
            <a:avLst/>
            <a:gdLst>
              <a:gd name="connsiteX0" fmla="*/ 0 w 7197681"/>
              <a:gd name="connsiteY0" fmla="*/ 0 h 3862683"/>
              <a:gd name="connsiteX1" fmla="*/ 7197681 w 7197681"/>
              <a:gd name="connsiteY1" fmla="*/ 0 h 3862683"/>
              <a:gd name="connsiteX2" fmla="*/ 7197681 w 7197681"/>
              <a:gd name="connsiteY2" fmla="*/ 948360 h 3862683"/>
              <a:gd name="connsiteX3" fmla="*/ 2297094 w 7197681"/>
              <a:gd name="connsiteY3" fmla="*/ 3862683 h 3862683"/>
            </a:gdLst>
            <a:ahLst/>
            <a:cxnLst>
              <a:cxn ang="0">
                <a:pos x="connsiteX0" y="connsiteY0"/>
              </a:cxn>
              <a:cxn ang="0">
                <a:pos x="connsiteX1" y="connsiteY1"/>
              </a:cxn>
              <a:cxn ang="0">
                <a:pos x="connsiteX2" y="connsiteY2"/>
              </a:cxn>
              <a:cxn ang="0">
                <a:pos x="connsiteX3" y="connsiteY3"/>
              </a:cxn>
            </a:cxnLst>
            <a:rect l="l" t="t" r="r" b="b"/>
            <a:pathLst>
              <a:path w="7197681" h="3862683">
                <a:moveTo>
                  <a:pt x="0" y="0"/>
                </a:moveTo>
                <a:lnTo>
                  <a:pt x="7197681" y="0"/>
                </a:lnTo>
                <a:lnTo>
                  <a:pt x="7197681" y="948360"/>
                </a:lnTo>
                <a:lnTo>
                  <a:pt x="2297094" y="3862683"/>
                </a:lnTo>
                <a:close/>
              </a:path>
            </a:pathLst>
          </a:custGeom>
        </p:spPr>
      </p:pic>
    </p:spTree>
    <p:extLst>
      <p:ext uri="{BB962C8B-B14F-4D97-AF65-F5344CB8AC3E}">
        <p14:creationId xmlns:p14="http://schemas.microsoft.com/office/powerpoint/2010/main" val="62100063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860030-89DD-43FF-9F13-7F118D2C5356}"/>
              </a:ext>
            </a:extLst>
          </p:cNvPr>
          <p:cNvSpPr>
            <a:spLocks noGrp="1"/>
          </p:cNvSpPr>
          <p:nvPr>
            <p:ph type="title"/>
          </p:nvPr>
        </p:nvSpPr>
        <p:spPr/>
        <p:txBody>
          <a:bodyPr anchor="b"/>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ABEC1951-C142-48E4-A31B-46083BEB41B9}"/>
              </a:ext>
            </a:extLst>
          </p:cNvPr>
          <p:cNvSpPr>
            <a:spLocks noGrp="1"/>
          </p:cNvSpPr>
          <p:nvPr>
            <p:ph sz="half" idx="1"/>
          </p:nvPr>
        </p:nvSpPr>
        <p:spPr>
          <a:xfrm>
            <a:off x="611648" y="1803400"/>
            <a:ext cx="4491790" cy="352257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27498591-6A02-4EB0-B4DC-B35C9959F50C}"/>
              </a:ext>
            </a:extLst>
          </p:cNvPr>
          <p:cNvSpPr>
            <a:spLocks noGrp="1"/>
          </p:cNvSpPr>
          <p:nvPr>
            <p:ph sz="half" idx="2"/>
          </p:nvPr>
        </p:nvSpPr>
        <p:spPr>
          <a:xfrm>
            <a:off x="5338011" y="1803400"/>
            <a:ext cx="4491789" cy="352257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AF09DEDD-BEEF-4159-A42A-03168F2A0778}"/>
              </a:ext>
            </a:extLst>
          </p:cNvPr>
          <p:cNvSpPr>
            <a:spLocks noGrp="1"/>
          </p:cNvSpPr>
          <p:nvPr>
            <p:ph type="dt" sz="half" idx="10"/>
          </p:nvPr>
        </p:nvSpPr>
        <p:spPr/>
        <p:txBody>
          <a:bodyPr/>
          <a:lstStyle/>
          <a:p>
            <a:fld id="{DC6346D4-190B-4F76-85F8-569F71DA8784}" type="datetimeFigureOut">
              <a:rPr lang="sv-SE" smtClean="0"/>
              <a:t>2025-09-17</a:t>
            </a:fld>
            <a:endParaRPr lang="sv-SE"/>
          </a:p>
        </p:txBody>
      </p:sp>
      <p:sp>
        <p:nvSpPr>
          <p:cNvPr id="6" name="Platshållare för sidfot 5">
            <a:extLst>
              <a:ext uri="{FF2B5EF4-FFF2-40B4-BE49-F238E27FC236}">
                <a16:creationId xmlns:a16="http://schemas.microsoft.com/office/drawing/2014/main" id="{21EE8198-2808-47D9-A7B7-A76C681A51B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91E9724-75A0-412A-9D69-3AE45C915E15}"/>
              </a:ext>
            </a:extLst>
          </p:cNvPr>
          <p:cNvSpPr>
            <a:spLocks noGrp="1"/>
          </p:cNvSpPr>
          <p:nvPr>
            <p:ph type="sldNum" sz="quarter" idx="12"/>
          </p:nvPr>
        </p:nvSpPr>
        <p:spPr/>
        <p:txBody>
          <a:bodyPr/>
          <a:lstStyle/>
          <a:p>
            <a:fld id="{0E976AF1-ADB3-414C-B12F-3E8B35F13358}" type="slidenum">
              <a:rPr lang="sv-SE" smtClean="0"/>
              <a:t>‹#›</a:t>
            </a:fld>
            <a:endParaRPr lang="sv-SE"/>
          </a:p>
        </p:txBody>
      </p:sp>
      <p:pic>
        <p:nvPicPr>
          <p:cNvPr id="12" name="Bildobjekt 11">
            <a:extLst>
              <a:ext uri="{FF2B5EF4-FFF2-40B4-BE49-F238E27FC236}">
                <a16:creationId xmlns:a16="http://schemas.microsoft.com/office/drawing/2014/main" id="{3443400F-F5BB-417F-92FD-BE844D50C8E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226" b="39846"/>
          <a:stretch>
            <a:fillRect/>
          </a:stretch>
        </p:blipFill>
        <p:spPr>
          <a:xfrm rot="12490606">
            <a:off x="8333236" y="-471076"/>
            <a:ext cx="5030258" cy="3699496"/>
          </a:xfrm>
          <a:custGeom>
            <a:avLst/>
            <a:gdLst>
              <a:gd name="connsiteX0" fmla="*/ 5030258 w 5030258"/>
              <a:gd name="connsiteY0" fmla="*/ 2066477 h 3699496"/>
              <a:gd name="connsiteX1" fmla="*/ 1981722 w 5030258"/>
              <a:gd name="connsiteY1" fmla="*/ 3699496 h 3699496"/>
              <a:gd name="connsiteX2" fmla="*/ 0 w 5030258"/>
              <a:gd name="connsiteY2" fmla="*/ 0 h 3699496"/>
              <a:gd name="connsiteX3" fmla="*/ 5030258 w 5030258"/>
              <a:gd name="connsiteY3" fmla="*/ 0 h 3699496"/>
            </a:gdLst>
            <a:ahLst/>
            <a:cxnLst>
              <a:cxn ang="0">
                <a:pos x="connsiteX0" y="connsiteY0"/>
              </a:cxn>
              <a:cxn ang="0">
                <a:pos x="connsiteX1" y="connsiteY1"/>
              </a:cxn>
              <a:cxn ang="0">
                <a:pos x="connsiteX2" y="connsiteY2"/>
              </a:cxn>
              <a:cxn ang="0">
                <a:pos x="connsiteX3" y="connsiteY3"/>
              </a:cxn>
            </a:cxnLst>
            <a:rect l="l" t="t" r="r" b="b"/>
            <a:pathLst>
              <a:path w="5030258" h="3699496">
                <a:moveTo>
                  <a:pt x="5030258" y="2066477"/>
                </a:moveTo>
                <a:lnTo>
                  <a:pt x="1981722" y="3699496"/>
                </a:lnTo>
                <a:lnTo>
                  <a:pt x="0" y="0"/>
                </a:lnTo>
                <a:lnTo>
                  <a:pt x="5030258" y="0"/>
                </a:lnTo>
                <a:close/>
              </a:path>
            </a:pathLst>
          </a:custGeom>
        </p:spPr>
      </p:pic>
      <p:pic>
        <p:nvPicPr>
          <p:cNvPr id="14" name="Bildobjekt 13">
            <a:extLst>
              <a:ext uri="{FF2B5EF4-FFF2-40B4-BE49-F238E27FC236}">
                <a16:creationId xmlns:a16="http://schemas.microsoft.com/office/drawing/2014/main" id="{C82F6560-BC32-452D-B841-903C02757A8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r="18840" b="47814"/>
          <a:stretch>
            <a:fillRect/>
          </a:stretch>
        </p:blipFill>
        <p:spPr>
          <a:xfrm rot="3079719">
            <a:off x="-1129156" y="4452559"/>
            <a:ext cx="4707497" cy="3026906"/>
          </a:xfrm>
          <a:custGeom>
            <a:avLst/>
            <a:gdLst>
              <a:gd name="connsiteX0" fmla="*/ 0 w 4707497"/>
              <a:gd name="connsiteY0" fmla="*/ 0 h 3026906"/>
              <a:gd name="connsiteX1" fmla="*/ 4707497 w 4707497"/>
              <a:gd name="connsiteY1" fmla="*/ 0 h 3026906"/>
              <a:gd name="connsiteX2" fmla="*/ 2284972 w 4707497"/>
              <a:gd name="connsiteY2" fmla="*/ 3026906 h 3026906"/>
              <a:gd name="connsiteX3" fmla="*/ 0 w 4707497"/>
              <a:gd name="connsiteY3" fmla="*/ 1198173 h 3026906"/>
            </a:gdLst>
            <a:ahLst/>
            <a:cxnLst>
              <a:cxn ang="0">
                <a:pos x="connsiteX0" y="connsiteY0"/>
              </a:cxn>
              <a:cxn ang="0">
                <a:pos x="connsiteX1" y="connsiteY1"/>
              </a:cxn>
              <a:cxn ang="0">
                <a:pos x="connsiteX2" y="connsiteY2"/>
              </a:cxn>
              <a:cxn ang="0">
                <a:pos x="connsiteX3" y="connsiteY3"/>
              </a:cxn>
            </a:cxnLst>
            <a:rect l="l" t="t" r="r" b="b"/>
            <a:pathLst>
              <a:path w="4707497" h="3026906">
                <a:moveTo>
                  <a:pt x="0" y="0"/>
                </a:moveTo>
                <a:lnTo>
                  <a:pt x="4707497" y="0"/>
                </a:lnTo>
                <a:lnTo>
                  <a:pt x="2284972" y="3026906"/>
                </a:lnTo>
                <a:lnTo>
                  <a:pt x="0" y="1198173"/>
                </a:lnTo>
                <a:close/>
              </a:path>
            </a:pathLst>
          </a:custGeom>
        </p:spPr>
      </p:pic>
    </p:spTree>
    <p:extLst>
      <p:ext uri="{BB962C8B-B14F-4D97-AF65-F5344CB8AC3E}">
        <p14:creationId xmlns:p14="http://schemas.microsoft.com/office/powerpoint/2010/main" val="4098253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vå delar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860030-89DD-43FF-9F13-7F118D2C5356}"/>
              </a:ext>
            </a:extLst>
          </p:cNvPr>
          <p:cNvSpPr>
            <a:spLocks noGrp="1"/>
          </p:cNvSpPr>
          <p:nvPr>
            <p:ph type="title"/>
          </p:nvPr>
        </p:nvSpPr>
        <p:spPr/>
        <p:txBody>
          <a:bodyPr anchor="b"/>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ABEC1951-C142-48E4-A31B-46083BEB41B9}"/>
              </a:ext>
            </a:extLst>
          </p:cNvPr>
          <p:cNvSpPr>
            <a:spLocks noGrp="1"/>
          </p:cNvSpPr>
          <p:nvPr>
            <p:ph sz="half" idx="1"/>
          </p:nvPr>
        </p:nvSpPr>
        <p:spPr>
          <a:xfrm>
            <a:off x="611648" y="1803400"/>
            <a:ext cx="4491790" cy="352257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27498591-6A02-4EB0-B4DC-B35C9959F50C}"/>
              </a:ext>
            </a:extLst>
          </p:cNvPr>
          <p:cNvSpPr>
            <a:spLocks noGrp="1"/>
          </p:cNvSpPr>
          <p:nvPr>
            <p:ph sz="half" idx="2"/>
          </p:nvPr>
        </p:nvSpPr>
        <p:spPr>
          <a:xfrm>
            <a:off x="5338011" y="1803400"/>
            <a:ext cx="4491789" cy="352257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AF09DEDD-BEEF-4159-A42A-03168F2A0778}"/>
              </a:ext>
            </a:extLst>
          </p:cNvPr>
          <p:cNvSpPr>
            <a:spLocks noGrp="1"/>
          </p:cNvSpPr>
          <p:nvPr>
            <p:ph type="dt" sz="half" idx="10"/>
          </p:nvPr>
        </p:nvSpPr>
        <p:spPr/>
        <p:txBody>
          <a:bodyPr/>
          <a:lstStyle/>
          <a:p>
            <a:fld id="{DC6346D4-190B-4F76-85F8-569F71DA8784}" type="datetimeFigureOut">
              <a:rPr lang="sv-SE" smtClean="0"/>
              <a:t>2025-09-17</a:t>
            </a:fld>
            <a:endParaRPr lang="sv-SE"/>
          </a:p>
        </p:txBody>
      </p:sp>
      <p:sp>
        <p:nvSpPr>
          <p:cNvPr id="6" name="Platshållare för sidfot 5">
            <a:extLst>
              <a:ext uri="{FF2B5EF4-FFF2-40B4-BE49-F238E27FC236}">
                <a16:creationId xmlns:a16="http://schemas.microsoft.com/office/drawing/2014/main" id="{21EE8198-2808-47D9-A7B7-A76C681A51B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91E9724-75A0-412A-9D69-3AE45C915E15}"/>
              </a:ext>
            </a:extLst>
          </p:cNvPr>
          <p:cNvSpPr>
            <a:spLocks noGrp="1"/>
          </p:cNvSpPr>
          <p:nvPr>
            <p:ph type="sldNum" sz="quarter" idx="12"/>
          </p:nvPr>
        </p:nvSpPr>
        <p:spPr/>
        <p:txBody>
          <a:bodyPr/>
          <a:lstStyle/>
          <a:p>
            <a:fld id="{0E976AF1-ADB3-414C-B12F-3E8B35F13358}" type="slidenum">
              <a:rPr lang="sv-SE" smtClean="0"/>
              <a:t>‹#›</a:t>
            </a:fld>
            <a:endParaRPr lang="sv-SE"/>
          </a:p>
        </p:txBody>
      </p:sp>
      <p:pic>
        <p:nvPicPr>
          <p:cNvPr id="14" name="Bildobjekt 13">
            <a:extLst>
              <a:ext uri="{FF2B5EF4-FFF2-40B4-BE49-F238E27FC236}">
                <a16:creationId xmlns:a16="http://schemas.microsoft.com/office/drawing/2014/main" id="{FB96A894-DF4C-4681-8958-E6A2390DAD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220" b="39839"/>
          <a:stretch>
            <a:fillRect/>
          </a:stretch>
        </p:blipFill>
        <p:spPr>
          <a:xfrm rot="12490606">
            <a:off x="8333196" y="-470912"/>
            <a:ext cx="5030624" cy="3700782"/>
          </a:xfrm>
          <a:custGeom>
            <a:avLst/>
            <a:gdLst>
              <a:gd name="connsiteX0" fmla="*/ 5030624 w 5030624"/>
              <a:gd name="connsiteY0" fmla="*/ 2067936 h 3700782"/>
              <a:gd name="connsiteX1" fmla="*/ 1982411 w 5030624"/>
              <a:gd name="connsiteY1" fmla="*/ 3700782 h 3700782"/>
              <a:gd name="connsiteX2" fmla="*/ 0 w 5030624"/>
              <a:gd name="connsiteY2" fmla="*/ 0 h 3700782"/>
              <a:gd name="connsiteX3" fmla="*/ 5030624 w 5030624"/>
              <a:gd name="connsiteY3" fmla="*/ 0 h 3700782"/>
            </a:gdLst>
            <a:ahLst/>
            <a:cxnLst>
              <a:cxn ang="0">
                <a:pos x="connsiteX0" y="connsiteY0"/>
              </a:cxn>
              <a:cxn ang="0">
                <a:pos x="connsiteX1" y="connsiteY1"/>
              </a:cxn>
              <a:cxn ang="0">
                <a:pos x="connsiteX2" y="connsiteY2"/>
              </a:cxn>
              <a:cxn ang="0">
                <a:pos x="connsiteX3" y="connsiteY3"/>
              </a:cxn>
            </a:cxnLst>
            <a:rect l="l" t="t" r="r" b="b"/>
            <a:pathLst>
              <a:path w="5030624" h="3700782">
                <a:moveTo>
                  <a:pt x="5030624" y="2067936"/>
                </a:moveTo>
                <a:lnTo>
                  <a:pt x="1982411" y="3700782"/>
                </a:lnTo>
                <a:lnTo>
                  <a:pt x="0" y="0"/>
                </a:lnTo>
                <a:lnTo>
                  <a:pt x="5030624" y="0"/>
                </a:lnTo>
                <a:close/>
              </a:path>
            </a:pathLst>
          </a:custGeom>
        </p:spPr>
      </p:pic>
      <p:pic>
        <p:nvPicPr>
          <p:cNvPr id="16" name="Bildobjekt 15">
            <a:extLst>
              <a:ext uri="{FF2B5EF4-FFF2-40B4-BE49-F238E27FC236}">
                <a16:creationId xmlns:a16="http://schemas.microsoft.com/office/drawing/2014/main" id="{B3CC088F-0853-451F-821A-2D52BF98A2D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r="18845" b="47822"/>
          <a:stretch>
            <a:fillRect/>
          </a:stretch>
        </p:blipFill>
        <p:spPr>
          <a:xfrm rot="3079719">
            <a:off x="-1128689" y="4452636"/>
            <a:ext cx="4707188" cy="3027147"/>
          </a:xfrm>
          <a:custGeom>
            <a:avLst/>
            <a:gdLst>
              <a:gd name="connsiteX0" fmla="*/ 0 w 4707188"/>
              <a:gd name="connsiteY0" fmla="*/ 0 h 3027147"/>
              <a:gd name="connsiteX1" fmla="*/ 4707188 w 4707188"/>
              <a:gd name="connsiteY1" fmla="*/ 0 h 3027147"/>
              <a:gd name="connsiteX2" fmla="*/ 2284469 w 4707188"/>
              <a:gd name="connsiteY2" fmla="*/ 3027147 h 3027147"/>
              <a:gd name="connsiteX3" fmla="*/ 0 w 4707188"/>
              <a:gd name="connsiteY3" fmla="*/ 1198817 h 3027147"/>
            </a:gdLst>
            <a:ahLst/>
            <a:cxnLst>
              <a:cxn ang="0">
                <a:pos x="connsiteX0" y="connsiteY0"/>
              </a:cxn>
              <a:cxn ang="0">
                <a:pos x="connsiteX1" y="connsiteY1"/>
              </a:cxn>
              <a:cxn ang="0">
                <a:pos x="connsiteX2" y="connsiteY2"/>
              </a:cxn>
              <a:cxn ang="0">
                <a:pos x="connsiteX3" y="connsiteY3"/>
              </a:cxn>
            </a:cxnLst>
            <a:rect l="l" t="t" r="r" b="b"/>
            <a:pathLst>
              <a:path w="4707188" h="3027147">
                <a:moveTo>
                  <a:pt x="0" y="0"/>
                </a:moveTo>
                <a:lnTo>
                  <a:pt x="4707188" y="0"/>
                </a:lnTo>
                <a:lnTo>
                  <a:pt x="2284469" y="3027147"/>
                </a:lnTo>
                <a:lnTo>
                  <a:pt x="0" y="1198817"/>
                </a:lnTo>
                <a:close/>
              </a:path>
            </a:pathLst>
          </a:custGeom>
        </p:spPr>
      </p:pic>
    </p:spTree>
    <p:extLst>
      <p:ext uri="{BB962C8B-B14F-4D97-AF65-F5344CB8AC3E}">
        <p14:creationId xmlns:p14="http://schemas.microsoft.com/office/powerpoint/2010/main" val="2823214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C2E422-9DC1-4621-93BC-E663E973661D}"/>
              </a:ext>
            </a:extLst>
          </p:cNvPr>
          <p:cNvSpPr>
            <a:spLocks noGrp="1"/>
          </p:cNvSpPr>
          <p:nvPr>
            <p:ph type="title"/>
          </p:nvPr>
        </p:nvSpPr>
        <p:spPr>
          <a:xfrm>
            <a:off x="611648" y="268224"/>
            <a:ext cx="8327106" cy="1389756"/>
          </a:xfrm>
        </p:spPr>
        <p:txBody>
          <a:bodyPr anchor="b"/>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2444FDD7-B103-4EE3-A611-3152A425502A}"/>
              </a:ext>
            </a:extLst>
          </p:cNvPr>
          <p:cNvSpPr>
            <a:spLocks noGrp="1"/>
          </p:cNvSpPr>
          <p:nvPr>
            <p:ph type="body" idx="1"/>
          </p:nvPr>
        </p:nvSpPr>
        <p:spPr>
          <a:xfrm>
            <a:off x="611647" y="1803400"/>
            <a:ext cx="4491790" cy="67849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D014C1F-D7E8-4325-92CD-DA54797D770E}"/>
              </a:ext>
            </a:extLst>
          </p:cNvPr>
          <p:cNvSpPr>
            <a:spLocks noGrp="1"/>
          </p:cNvSpPr>
          <p:nvPr>
            <p:ph sz="half" idx="2"/>
          </p:nvPr>
        </p:nvSpPr>
        <p:spPr>
          <a:xfrm>
            <a:off x="611647" y="2505074"/>
            <a:ext cx="4491790" cy="282090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B82417D8-0B0B-43F8-BC06-9217604C0F7D}"/>
              </a:ext>
            </a:extLst>
          </p:cNvPr>
          <p:cNvSpPr>
            <a:spLocks noGrp="1"/>
          </p:cNvSpPr>
          <p:nvPr>
            <p:ph type="body" sz="quarter" idx="3"/>
          </p:nvPr>
        </p:nvSpPr>
        <p:spPr>
          <a:xfrm>
            <a:off x="5338010" y="1803400"/>
            <a:ext cx="4491790" cy="67849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CD04491-5C50-4487-AF0C-90DC60F2E5BB}"/>
              </a:ext>
            </a:extLst>
          </p:cNvPr>
          <p:cNvSpPr>
            <a:spLocks noGrp="1"/>
          </p:cNvSpPr>
          <p:nvPr>
            <p:ph sz="quarter" idx="4"/>
          </p:nvPr>
        </p:nvSpPr>
        <p:spPr>
          <a:xfrm>
            <a:off x="5338010" y="2505075"/>
            <a:ext cx="4491790" cy="282090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18ABCEAF-E356-49EB-96CB-2846ACF832B2}"/>
              </a:ext>
            </a:extLst>
          </p:cNvPr>
          <p:cNvSpPr>
            <a:spLocks noGrp="1"/>
          </p:cNvSpPr>
          <p:nvPr>
            <p:ph type="dt" sz="half" idx="10"/>
          </p:nvPr>
        </p:nvSpPr>
        <p:spPr/>
        <p:txBody>
          <a:bodyPr/>
          <a:lstStyle/>
          <a:p>
            <a:fld id="{DC6346D4-190B-4F76-85F8-569F71DA8784}" type="datetimeFigureOut">
              <a:rPr lang="sv-SE" smtClean="0"/>
              <a:t>2025-09-17</a:t>
            </a:fld>
            <a:endParaRPr lang="sv-SE"/>
          </a:p>
        </p:txBody>
      </p:sp>
      <p:sp>
        <p:nvSpPr>
          <p:cNvPr id="8" name="Platshållare för sidfot 7">
            <a:extLst>
              <a:ext uri="{FF2B5EF4-FFF2-40B4-BE49-F238E27FC236}">
                <a16:creationId xmlns:a16="http://schemas.microsoft.com/office/drawing/2014/main" id="{BA456D3D-825A-4C72-A818-EEBE0F7292E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95FEEB0-D04D-4EF8-A1AE-61DF5027DC2D}"/>
              </a:ext>
            </a:extLst>
          </p:cNvPr>
          <p:cNvSpPr>
            <a:spLocks noGrp="1"/>
          </p:cNvSpPr>
          <p:nvPr>
            <p:ph type="sldNum" sz="quarter" idx="12"/>
          </p:nvPr>
        </p:nvSpPr>
        <p:spPr/>
        <p:txBody>
          <a:bodyPr/>
          <a:lstStyle/>
          <a:p>
            <a:fld id="{0E976AF1-ADB3-414C-B12F-3E8B35F13358}" type="slidenum">
              <a:rPr lang="sv-SE" smtClean="0"/>
              <a:t>‹#›</a:t>
            </a:fld>
            <a:endParaRPr lang="sv-SE"/>
          </a:p>
        </p:txBody>
      </p:sp>
      <p:pic>
        <p:nvPicPr>
          <p:cNvPr id="15" name="Bildobjekt 14">
            <a:extLst>
              <a:ext uri="{FF2B5EF4-FFF2-40B4-BE49-F238E27FC236}">
                <a16:creationId xmlns:a16="http://schemas.microsoft.com/office/drawing/2014/main" id="{FC3F8BF0-F551-42D1-B99E-D46697524EB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226" b="39846"/>
          <a:stretch>
            <a:fillRect/>
          </a:stretch>
        </p:blipFill>
        <p:spPr>
          <a:xfrm rot="12490606">
            <a:off x="8333236" y="-471076"/>
            <a:ext cx="5030258" cy="3699496"/>
          </a:xfrm>
          <a:custGeom>
            <a:avLst/>
            <a:gdLst>
              <a:gd name="connsiteX0" fmla="*/ 5030258 w 5030258"/>
              <a:gd name="connsiteY0" fmla="*/ 2066477 h 3699496"/>
              <a:gd name="connsiteX1" fmla="*/ 1981722 w 5030258"/>
              <a:gd name="connsiteY1" fmla="*/ 3699496 h 3699496"/>
              <a:gd name="connsiteX2" fmla="*/ 0 w 5030258"/>
              <a:gd name="connsiteY2" fmla="*/ 0 h 3699496"/>
              <a:gd name="connsiteX3" fmla="*/ 5030258 w 5030258"/>
              <a:gd name="connsiteY3" fmla="*/ 0 h 3699496"/>
            </a:gdLst>
            <a:ahLst/>
            <a:cxnLst>
              <a:cxn ang="0">
                <a:pos x="connsiteX0" y="connsiteY0"/>
              </a:cxn>
              <a:cxn ang="0">
                <a:pos x="connsiteX1" y="connsiteY1"/>
              </a:cxn>
              <a:cxn ang="0">
                <a:pos x="connsiteX2" y="connsiteY2"/>
              </a:cxn>
              <a:cxn ang="0">
                <a:pos x="connsiteX3" y="connsiteY3"/>
              </a:cxn>
            </a:cxnLst>
            <a:rect l="l" t="t" r="r" b="b"/>
            <a:pathLst>
              <a:path w="5030258" h="3699496">
                <a:moveTo>
                  <a:pt x="5030258" y="2066477"/>
                </a:moveTo>
                <a:lnTo>
                  <a:pt x="1981722" y="3699496"/>
                </a:lnTo>
                <a:lnTo>
                  <a:pt x="0" y="0"/>
                </a:lnTo>
                <a:lnTo>
                  <a:pt x="5030258" y="0"/>
                </a:lnTo>
                <a:close/>
              </a:path>
            </a:pathLst>
          </a:custGeom>
        </p:spPr>
      </p:pic>
      <p:pic>
        <p:nvPicPr>
          <p:cNvPr id="17" name="Bildobjekt 16">
            <a:extLst>
              <a:ext uri="{FF2B5EF4-FFF2-40B4-BE49-F238E27FC236}">
                <a16:creationId xmlns:a16="http://schemas.microsoft.com/office/drawing/2014/main" id="{9BC4F87E-2B50-4A0E-8B7B-186FFD36AD5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r="18840" b="47814"/>
          <a:stretch>
            <a:fillRect/>
          </a:stretch>
        </p:blipFill>
        <p:spPr>
          <a:xfrm rot="3079719">
            <a:off x="-1129156" y="4452559"/>
            <a:ext cx="4707497" cy="3026906"/>
          </a:xfrm>
          <a:custGeom>
            <a:avLst/>
            <a:gdLst>
              <a:gd name="connsiteX0" fmla="*/ 0 w 4707497"/>
              <a:gd name="connsiteY0" fmla="*/ 0 h 3026906"/>
              <a:gd name="connsiteX1" fmla="*/ 4707497 w 4707497"/>
              <a:gd name="connsiteY1" fmla="*/ 0 h 3026906"/>
              <a:gd name="connsiteX2" fmla="*/ 2284972 w 4707497"/>
              <a:gd name="connsiteY2" fmla="*/ 3026906 h 3026906"/>
              <a:gd name="connsiteX3" fmla="*/ 0 w 4707497"/>
              <a:gd name="connsiteY3" fmla="*/ 1198173 h 3026906"/>
            </a:gdLst>
            <a:ahLst/>
            <a:cxnLst>
              <a:cxn ang="0">
                <a:pos x="connsiteX0" y="connsiteY0"/>
              </a:cxn>
              <a:cxn ang="0">
                <a:pos x="connsiteX1" y="connsiteY1"/>
              </a:cxn>
              <a:cxn ang="0">
                <a:pos x="connsiteX2" y="connsiteY2"/>
              </a:cxn>
              <a:cxn ang="0">
                <a:pos x="connsiteX3" y="connsiteY3"/>
              </a:cxn>
            </a:cxnLst>
            <a:rect l="l" t="t" r="r" b="b"/>
            <a:pathLst>
              <a:path w="4707497" h="3026906">
                <a:moveTo>
                  <a:pt x="0" y="0"/>
                </a:moveTo>
                <a:lnTo>
                  <a:pt x="4707497" y="0"/>
                </a:lnTo>
                <a:lnTo>
                  <a:pt x="2284972" y="3026906"/>
                </a:lnTo>
                <a:lnTo>
                  <a:pt x="0" y="1198173"/>
                </a:lnTo>
                <a:close/>
              </a:path>
            </a:pathLst>
          </a:custGeom>
        </p:spPr>
      </p:pic>
    </p:spTree>
    <p:extLst>
      <p:ext uri="{BB962C8B-B14F-4D97-AF65-F5344CB8AC3E}">
        <p14:creationId xmlns:p14="http://schemas.microsoft.com/office/powerpoint/2010/main" val="394779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8E2D45-6385-4DC2-BFCC-E5C9D9DF2D03}"/>
              </a:ext>
            </a:extLst>
          </p:cNvPr>
          <p:cNvSpPr>
            <a:spLocks noGrp="1"/>
          </p:cNvSpPr>
          <p:nvPr>
            <p:ph type="title"/>
          </p:nvPr>
        </p:nvSpPr>
        <p:spPr/>
        <p:txBody>
          <a:bodyPr anchor="b"/>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4FF16E85-027D-410D-8222-98AF7E9AD1B9}"/>
              </a:ext>
            </a:extLst>
          </p:cNvPr>
          <p:cNvSpPr>
            <a:spLocks noGrp="1"/>
          </p:cNvSpPr>
          <p:nvPr>
            <p:ph type="dt" sz="half" idx="10"/>
          </p:nvPr>
        </p:nvSpPr>
        <p:spPr/>
        <p:txBody>
          <a:bodyPr/>
          <a:lstStyle/>
          <a:p>
            <a:fld id="{DC6346D4-190B-4F76-85F8-569F71DA8784}" type="datetimeFigureOut">
              <a:rPr lang="sv-SE" smtClean="0"/>
              <a:t>2025-09-17</a:t>
            </a:fld>
            <a:endParaRPr lang="sv-SE"/>
          </a:p>
        </p:txBody>
      </p:sp>
      <p:sp>
        <p:nvSpPr>
          <p:cNvPr id="4" name="Platshållare för sidfot 3">
            <a:extLst>
              <a:ext uri="{FF2B5EF4-FFF2-40B4-BE49-F238E27FC236}">
                <a16:creationId xmlns:a16="http://schemas.microsoft.com/office/drawing/2014/main" id="{ADDEEDB7-5A4A-4990-AE80-74515071D84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5C6DECD-D6B5-435E-AD0B-2E9618609CE6}"/>
              </a:ext>
            </a:extLst>
          </p:cNvPr>
          <p:cNvSpPr>
            <a:spLocks noGrp="1"/>
          </p:cNvSpPr>
          <p:nvPr>
            <p:ph type="sldNum" sz="quarter" idx="12"/>
          </p:nvPr>
        </p:nvSpPr>
        <p:spPr/>
        <p:txBody>
          <a:bodyPr/>
          <a:lstStyle/>
          <a:p>
            <a:fld id="{0E976AF1-ADB3-414C-B12F-3E8B35F13358}" type="slidenum">
              <a:rPr lang="sv-SE" smtClean="0"/>
              <a:t>‹#›</a:t>
            </a:fld>
            <a:endParaRPr lang="sv-SE"/>
          </a:p>
        </p:txBody>
      </p:sp>
      <p:pic>
        <p:nvPicPr>
          <p:cNvPr id="9" name="Bildobjekt 8">
            <a:extLst>
              <a:ext uri="{FF2B5EF4-FFF2-40B4-BE49-F238E27FC236}">
                <a16:creationId xmlns:a16="http://schemas.microsoft.com/office/drawing/2014/main" id="{BD697075-0260-43CD-9C95-C362F29C6B3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226" b="39846"/>
          <a:stretch>
            <a:fillRect/>
          </a:stretch>
        </p:blipFill>
        <p:spPr>
          <a:xfrm rot="12490606">
            <a:off x="8333236" y="-471076"/>
            <a:ext cx="5030258" cy="3699496"/>
          </a:xfrm>
          <a:custGeom>
            <a:avLst/>
            <a:gdLst>
              <a:gd name="connsiteX0" fmla="*/ 5030258 w 5030258"/>
              <a:gd name="connsiteY0" fmla="*/ 2066477 h 3699496"/>
              <a:gd name="connsiteX1" fmla="*/ 1981722 w 5030258"/>
              <a:gd name="connsiteY1" fmla="*/ 3699496 h 3699496"/>
              <a:gd name="connsiteX2" fmla="*/ 0 w 5030258"/>
              <a:gd name="connsiteY2" fmla="*/ 0 h 3699496"/>
              <a:gd name="connsiteX3" fmla="*/ 5030258 w 5030258"/>
              <a:gd name="connsiteY3" fmla="*/ 0 h 3699496"/>
            </a:gdLst>
            <a:ahLst/>
            <a:cxnLst>
              <a:cxn ang="0">
                <a:pos x="connsiteX0" y="connsiteY0"/>
              </a:cxn>
              <a:cxn ang="0">
                <a:pos x="connsiteX1" y="connsiteY1"/>
              </a:cxn>
              <a:cxn ang="0">
                <a:pos x="connsiteX2" y="connsiteY2"/>
              </a:cxn>
              <a:cxn ang="0">
                <a:pos x="connsiteX3" y="connsiteY3"/>
              </a:cxn>
            </a:cxnLst>
            <a:rect l="l" t="t" r="r" b="b"/>
            <a:pathLst>
              <a:path w="5030258" h="3699496">
                <a:moveTo>
                  <a:pt x="5030258" y="2066477"/>
                </a:moveTo>
                <a:lnTo>
                  <a:pt x="1981722" y="3699496"/>
                </a:lnTo>
                <a:lnTo>
                  <a:pt x="0" y="0"/>
                </a:lnTo>
                <a:lnTo>
                  <a:pt x="5030258" y="0"/>
                </a:lnTo>
                <a:close/>
              </a:path>
            </a:pathLst>
          </a:custGeom>
        </p:spPr>
      </p:pic>
      <p:pic>
        <p:nvPicPr>
          <p:cNvPr id="11" name="Bildobjekt 10">
            <a:extLst>
              <a:ext uri="{FF2B5EF4-FFF2-40B4-BE49-F238E27FC236}">
                <a16:creationId xmlns:a16="http://schemas.microsoft.com/office/drawing/2014/main" id="{7D7F0C5E-B21B-4FE6-B890-8524A8F61D9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r="18840" b="47814"/>
          <a:stretch>
            <a:fillRect/>
          </a:stretch>
        </p:blipFill>
        <p:spPr>
          <a:xfrm rot="3079719">
            <a:off x="-1129156" y="4452559"/>
            <a:ext cx="4707497" cy="3026906"/>
          </a:xfrm>
          <a:custGeom>
            <a:avLst/>
            <a:gdLst>
              <a:gd name="connsiteX0" fmla="*/ 0 w 4707497"/>
              <a:gd name="connsiteY0" fmla="*/ 0 h 3026906"/>
              <a:gd name="connsiteX1" fmla="*/ 4707497 w 4707497"/>
              <a:gd name="connsiteY1" fmla="*/ 0 h 3026906"/>
              <a:gd name="connsiteX2" fmla="*/ 2284972 w 4707497"/>
              <a:gd name="connsiteY2" fmla="*/ 3026906 h 3026906"/>
              <a:gd name="connsiteX3" fmla="*/ 0 w 4707497"/>
              <a:gd name="connsiteY3" fmla="*/ 1198173 h 3026906"/>
            </a:gdLst>
            <a:ahLst/>
            <a:cxnLst>
              <a:cxn ang="0">
                <a:pos x="connsiteX0" y="connsiteY0"/>
              </a:cxn>
              <a:cxn ang="0">
                <a:pos x="connsiteX1" y="connsiteY1"/>
              </a:cxn>
              <a:cxn ang="0">
                <a:pos x="connsiteX2" y="connsiteY2"/>
              </a:cxn>
              <a:cxn ang="0">
                <a:pos x="connsiteX3" y="connsiteY3"/>
              </a:cxn>
            </a:cxnLst>
            <a:rect l="l" t="t" r="r" b="b"/>
            <a:pathLst>
              <a:path w="4707497" h="3026906">
                <a:moveTo>
                  <a:pt x="0" y="0"/>
                </a:moveTo>
                <a:lnTo>
                  <a:pt x="4707497" y="0"/>
                </a:lnTo>
                <a:lnTo>
                  <a:pt x="2284972" y="3026906"/>
                </a:lnTo>
                <a:lnTo>
                  <a:pt x="0" y="1198173"/>
                </a:lnTo>
                <a:close/>
              </a:path>
            </a:pathLst>
          </a:custGeom>
        </p:spPr>
      </p:pic>
    </p:spTree>
    <p:extLst>
      <p:ext uri="{BB962C8B-B14F-4D97-AF65-F5344CB8AC3E}">
        <p14:creationId xmlns:p14="http://schemas.microsoft.com/office/powerpoint/2010/main" val="370283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5727002-77DE-4A4A-8086-A9D927732F15}"/>
              </a:ext>
            </a:extLst>
          </p:cNvPr>
          <p:cNvSpPr>
            <a:spLocks noGrp="1"/>
          </p:cNvSpPr>
          <p:nvPr>
            <p:ph type="title"/>
          </p:nvPr>
        </p:nvSpPr>
        <p:spPr>
          <a:xfrm>
            <a:off x="611648" y="268224"/>
            <a:ext cx="8327106" cy="1389756"/>
          </a:xfrm>
          <a:prstGeom prst="rect">
            <a:avLst/>
          </a:prstGeom>
        </p:spPr>
        <p:txBody>
          <a:bodyPr vert="horz" lIns="91440" tIns="45720" rIns="91440" bIns="45720" rtlCol="0" anchor="b">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D825C678-57F2-403E-956B-33ADFF72EC5D}"/>
              </a:ext>
            </a:extLst>
          </p:cNvPr>
          <p:cNvSpPr>
            <a:spLocks noGrp="1"/>
          </p:cNvSpPr>
          <p:nvPr>
            <p:ph type="body" idx="1"/>
          </p:nvPr>
        </p:nvSpPr>
        <p:spPr>
          <a:xfrm>
            <a:off x="611647" y="1803400"/>
            <a:ext cx="9218153" cy="352257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AB0D200-E34C-4708-9080-25666F5BF9DA}"/>
              </a:ext>
            </a:extLst>
          </p:cNvPr>
          <p:cNvSpPr>
            <a:spLocks noGrp="1"/>
          </p:cNvSpPr>
          <p:nvPr>
            <p:ph type="dt" sz="half" idx="2"/>
          </p:nvPr>
        </p:nvSpPr>
        <p:spPr>
          <a:xfrm>
            <a:off x="7434072" y="5946775"/>
            <a:ext cx="239572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6346D4-190B-4F76-85F8-569F71DA8784}" type="datetimeFigureOut">
              <a:rPr lang="sv-SE" smtClean="0"/>
              <a:pPr/>
              <a:t>2025-09-17</a:t>
            </a:fld>
            <a:endParaRPr lang="sv-SE" dirty="0"/>
          </a:p>
        </p:txBody>
      </p:sp>
      <p:sp>
        <p:nvSpPr>
          <p:cNvPr id="5" name="Platshållare för sidfot 4">
            <a:extLst>
              <a:ext uri="{FF2B5EF4-FFF2-40B4-BE49-F238E27FC236}">
                <a16:creationId xmlns:a16="http://schemas.microsoft.com/office/drawing/2014/main" id="{67FC3C26-518A-4E4C-92F3-EF70573C96C5}"/>
              </a:ext>
            </a:extLst>
          </p:cNvPr>
          <p:cNvSpPr>
            <a:spLocks noGrp="1"/>
          </p:cNvSpPr>
          <p:nvPr>
            <p:ph type="ftr" sz="quarter" idx="3"/>
          </p:nvPr>
        </p:nvSpPr>
        <p:spPr>
          <a:xfrm>
            <a:off x="3157729" y="6356350"/>
            <a:ext cx="412394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7F0F7B06-CB27-4AB0-8548-948BE7209CB9}"/>
              </a:ext>
            </a:extLst>
          </p:cNvPr>
          <p:cNvSpPr>
            <a:spLocks noGrp="1"/>
          </p:cNvSpPr>
          <p:nvPr>
            <p:ph type="sldNum" sz="quarter" idx="4"/>
          </p:nvPr>
        </p:nvSpPr>
        <p:spPr>
          <a:xfrm>
            <a:off x="7434072" y="6356535"/>
            <a:ext cx="239572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76AF1-ADB3-414C-B12F-3E8B35F13358}" type="slidenum">
              <a:rPr lang="sv-SE" smtClean="0"/>
              <a:t>‹#›</a:t>
            </a:fld>
            <a:endParaRPr lang="sv-SE"/>
          </a:p>
        </p:txBody>
      </p:sp>
      <p:pic>
        <p:nvPicPr>
          <p:cNvPr id="9" name="Bildobjekt 8">
            <a:extLst>
              <a:ext uri="{FF2B5EF4-FFF2-40B4-BE49-F238E27FC236}">
                <a16:creationId xmlns:a16="http://schemas.microsoft.com/office/drawing/2014/main" id="{977317B9-FA53-4B6C-A69C-2D1A93C5E1A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982201" y="5061027"/>
            <a:ext cx="2209799" cy="2209799"/>
          </a:xfrm>
          <a:prstGeom prst="rect">
            <a:avLst/>
          </a:prstGeom>
        </p:spPr>
      </p:pic>
    </p:spTree>
    <p:extLst>
      <p:ext uri="{BB962C8B-B14F-4D97-AF65-F5344CB8AC3E}">
        <p14:creationId xmlns:p14="http://schemas.microsoft.com/office/powerpoint/2010/main" val="3835559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60" r:id="rId5"/>
    <p:sldLayoutId id="2147483652" r:id="rId6"/>
    <p:sldLayoutId id="2147483661" r:id="rId7"/>
    <p:sldLayoutId id="2147483653" r:id="rId8"/>
    <p:sldLayoutId id="2147483654" r:id="rId9"/>
    <p:sldLayoutId id="2147483655" r:id="rId10"/>
    <p:sldLayoutId id="2147483656" r:id="rId11"/>
    <p:sldLayoutId id="2147483657" r:id="rId12"/>
  </p:sldLayoutIdLst>
  <p:txStyles>
    <p:titleStyle>
      <a:lvl1pPr algn="l" defTabSz="914400" rtl="0" eaLnBrk="1" latinLnBrk="0" hangingPunct="1">
        <a:lnSpc>
          <a:spcPct val="90000"/>
        </a:lnSpc>
        <a:spcBef>
          <a:spcPct val="0"/>
        </a:spcBef>
        <a:buNone/>
        <a:defRPr sz="4400" kern="1200">
          <a:solidFill>
            <a:srgbClr val="452455"/>
          </a:solidFill>
          <a:latin typeface="+mj-lt"/>
          <a:ea typeface="+mj-ea"/>
          <a:cs typeface="+mj-cs"/>
        </a:defRPr>
      </a:lvl1pPr>
    </p:titleStyle>
    <p:bodyStyle>
      <a:lvl1pPr marL="457200" indent="-45720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457200" algn="l" defTabSz="914400" rtl="0" eaLnBrk="1" latinLnBrk="0" hangingPunct="1">
        <a:lnSpc>
          <a:spcPct val="100000"/>
        </a:lnSpc>
        <a:spcBef>
          <a:spcPts val="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457200" algn="l" defTabSz="914400" rtl="0" eaLnBrk="1" latinLnBrk="0" hangingPunct="1">
        <a:lnSpc>
          <a:spcPct val="100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457200" algn="l" defTabSz="914400" rtl="0" eaLnBrk="1" latinLnBrk="0" hangingPunct="1">
        <a:lnSpc>
          <a:spcPct val="10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457200" algn="l" defTabSz="914400" rtl="0" eaLnBrk="1" latinLnBrk="0" hangingPunct="1">
        <a:lnSpc>
          <a:spcPct val="10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tiff"/><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microsoft.com/office/2007/relationships/hdphoto" Target="../media/hdphoto2.wdp"/><Relationship Id="rId11" Type="http://schemas.openxmlformats.org/officeDocument/2006/relationships/image" Target="../media/image17.jpg"/><Relationship Id="rId5" Type="http://schemas.openxmlformats.org/officeDocument/2006/relationships/image" Target="../media/image13.png"/><Relationship Id="rId10" Type="http://schemas.openxmlformats.org/officeDocument/2006/relationships/image" Target="../media/image16.png"/><Relationship Id="rId4" Type="http://schemas.microsoft.com/office/2007/relationships/hdphoto" Target="../media/hdphoto1.wdp"/><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tiff"/><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B340EC-81DB-47C1-9758-585AB73EF722}"/>
              </a:ext>
            </a:extLst>
          </p:cNvPr>
          <p:cNvSpPr>
            <a:spLocks noGrp="1"/>
          </p:cNvSpPr>
          <p:nvPr>
            <p:ph type="ctrTitle"/>
          </p:nvPr>
        </p:nvSpPr>
        <p:spPr/>
        <p:txBody>
          <a:bodyPr/>
          <a:lstStyle/>
          <a:p>
            <a:r>
              <a:rPr lang="sv-SE" dirty="0"/>
              <a:t>Digital Vision Kista </a:t>
            </a:r>
          </a:p>
        </p:txBody>
      </p:sp>
      <p:sp>
        <p:nvSpPr>
          <p:cNvPr id="3" name="Underrubrik 2">
            <a:extLst>
              <a:ext uri="{FF2B5EF4-FFF2-40B4-BE49-F238E27FC236}">
                <a16:creationId xmlns:a16="http://schemas.microsoft.com/office/drawing/2014/main" id="{36CDC1D5-57FA-42A0-950B-2FE62CAE80EC}"/>
              </a:ext>
            </a:extLst>
          </p:cNvPr>
          <p:cNvSpPr>
            <a:spLocks noGrp="1"/>
          </p:cNvSpPr>
          <p:nvPr>
            <p:ph type="subTitle" idx="1"/>
          </p:nvPr>
        </p:nvSpPr>
        <p:spPr/>
        <p:txBody>
          <a:bodyPr/>
          <a:lstStyle/>
          <a:p>
            <a:r>
              <a:rPr lang="sv-SE" dirty="0"/>
              <a:t>Stockholms väg till en digital tvilling</a:t>
            </a:r>
          </a:p>
          <a:p>
            <a:r>
              <a:rPr lang="sv-SE" dirty="0"/>
              <a:t>(2023-2025)</a:t>
            </a:r>
          </a:p>
        </p:txBody>
      </p:sp>
    </p:spTree>
    <p:extLst>
      <p:ext uri="{BB962C8B-B14F-4D97-AF65-F5344CB8AC3E}">
        <p14:creationId xmlns:p14="http://schemas.microsoft.com/office/powerpoint/2010/main" val="3511099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ruta 126"/>
          <p:cNvSpPr txBox="1"/>
          <p:nvPr/>
        </p:nvSpPr>
        <p:spPr>
          <a:xfrm>
            <a:off x="623392" y="529938"/>
            <a:ext cx="5581977"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4400" dirty="0">
                <a:solidFill>
                  <a:schemeClr val="accent2"/>
                </a:solidFill>
                <a:latin typeface="+mj-lt"/>
              </a:rPr>
              <a:t>Planera och prioritera</a:t>
            </a:r>
            <a:endParaRPr kumimoji="0" lang="sv-SE" sz="4400" b="0" i="0" u="none" strike="noStrike" kern="0" cap="none" spc="0" normalizeH="0" baseline="0" noProof="0" dirty="0">
              <a:ln>
                <a:noFill/>
              </a:ln>
              <a:solidFill>
                <a:schemeClr val="accent2"/>
              </a:solidFill>
              <a:effectLst/>
              <a:uLnTx/>
              <a:uFillTx/>
              <a:latin typeface="+mj-lt"/>
              <a:cs typeface="Arial"/>
              <a:sym typeface="Arial"/>
            </a:endParaRPr>
          </a:p>
        </p:txBody>
      </p:sp>
      <p:sp>
        <p:nvSpPr>
          <p:cNvPr id="2" name="textruta 1">
            <a:extLst>
              <a:ext uri="{FF2B5EF4-FFF2-40B4-BE49-F238E27FC236}">
                <a16:creationId xmlns:a16="http://schemas.microsoft.com/office/drawing/2014/main" id="{05A0F39A-A385-4025-B223-29A955807BD3}"/>
              </a:ext>
            </a:extLst>
          </p:cNvPr>
          <p:cNvSpPr txBox="1"/>
          <p:nvPr/>
        </p:nvSpPr>
        <p:spPr>
          <a:xfrm>
            <a:off x="2754103" y="1953060"/>
            <a:ext cx="6873373" cy="4247317"/>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sv-SE" sz="2000" dirty="0"/>
              <a:t>Vilka användarfall skulle prioriteras? 37 stycken behövde bli färre</a:t>
            </a:r>
          </a:p>
          <a:p>
            <a:pPr marL="457200" indent="-457200">
              <a:spcAft>
                <a:spcPts val="600"/>
              </a:spcAft>
              <a:buFont typeface="Arial" panose="020B0604020202020204" pitchFamily="34" charset="0"/>
              <a:buChar char="•"/>
            </a:pPr>
            <a:r>
              <a:rPr lang="sv-SE" sz="2000" dirty="0"/>
              <a:t>Det fanns tydliga behov kring gemensamma data och samverkan</a:t>
            </a:r>
          </a:p>
          <a:p>
            <a:pPr marL="457200" indent="-457200">
              <a:spcAft>
                <a:spcPts val="600"/>
              </a:spcAft>
              <a:buFont typeface="Arial" panose="020B0604020202020204" pitchFamily="34" charset="0"/>
              <a:buChar char="•"/>
            </a:pPr>
            <a:r>
              <a:rPr lang="sv-SE" sz="2000" dirty="0"/>
              <a:t>8 användarresor valdes ut för att visualiseras i form av </a:t>
            </a:r>
            <a:r>
              <a:rPr lang="sv-SE" sz="2000" dirty="0" err="1"/>
              <a:t>mockups</a:t>
            </a:r>
            <a:endParaRPr lang="sv-SE" sz="2000"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sv-SE" sz="2000" dirty="0"/>
              <a:t>Ett användarfall valdes ut för att byggas i den funktionella digital tvillingen</a:t>
            </a:r>
            <a:endParaRPr kumimoji="0" lang="sv-SE" sz="1100" b="0" i="0" u="none" strike="noStrike" kern="0" cap="none" spc="0" normalizeH="0" baseline="0" noProof="0" dirty="0">
              <a:ln>
                <a:noFill/>
              </a:ln>
              <a:solidFill>
                <a:srgbClr val="000000"/>
              </a:solidFill>
              <a:effectLst/>
              <a:uLnTx/>
              <a:uFillTx/>
              <a:latin typeface="Arial"/>
              <a:cs typeface="Arial"/>
              <a:sym typeface="Arial"/>
            </a:endParaRPr>
          </a:p>
          <a:p>
            <a:pPr marL="457200" indent="-457200">
              <a:spcAft>
                <a:spcPts val="600"/>
              </a:spcAft>
              <a:buFont typeface="Arial" panose="020B0604020202020204" pitchFamily="34" charset="0"/>
              <a:buChar char="•"/>
            </a:pPr>
            <a:endParaRPr lang="sv-SE" sz="2000" dirty="0"/>
          </a:p>
          <a:p>
            <a:pPr marL="457200" indent="-457200">
              <a:spcAft>
                <a:spcPts val="600"/>
              </a:spcAft>
              <a:buFont typeface="Arial" panose="020B0604020202020204" pitchFamily="34" charset="0"/>
              <a:buChar char="•"/>
            </a:pPr>
            <a:endParaRPr lang="sv-SE" sz="2000" dirty="0"/>
          </a:p>
          <a:p>
            <a:pPr marL="457200" indent="-457200">
              <a:spcAft>
                <a:spcPts val="600"/>
              </a:spcAft>
              <a:buFont typeface="Arial" panose="020B0604020202020204" pitchFamily="34" charset="0"/>
              <a:buChar char="•"/>
            </a:pPr>
            <a:endParaRPr lang="sv-SE" sz="2000" dirty="0"/>
          </a:p>
          <a:p>
            <a:pPr marL="457200" indent="-457200">
              <a:spcAft>
                <a:spcPts val="600"/>
              </a:spcAft>
              <a:buFont typeface="Arial" panose="020B0604020202020204" pitchFamily="34" charset="0"/>
              <a:buChar char="•"/>
            </a:pPr>
            <a:endParaRPr lang="sv-SE" sz="2000" dirty="0"/>
          </a:p>
        </p:txBody>
      </p:sp>
      <p:pic>
        <p:nvPicPr>
          <p:cNvPr id="4" name="Bildobjekt 3">
            <a:extLst>
              <a:ext uri="{FF2B5EF4-FFF2-40B4-BE49-F238E27FC236}">
                <a16:creationId xmlns:a16="http://schemas.microsoft.com/office/drawing/2014/main" id="{E0A69AE1-C94A-47B5-8507-F8916AE5AB1C}"/>
              </a:ext>
            </a:extLst>
          </p:cNvPr>
          <p:cNvPicPr>
            <a:picLocks noChangeAspect="1"/>
          </p:cNvPicPr>
          <p:nvPr/>
        </p:nvPicPr>
        <p:blipFill>
          <a:blip r:embed="rId3"/>
          <a:stretch>
            <a:fillRect/>
          </a:stretch>
        </p:blipFill>
        <p:spPr>
          <a:xfrm>
            <a:off x="1065710" y="2015169"/>
            <a:ext cx="1436233" cy="1440000"/>
          </a:xfrm>
          <a:prstGeom prst="rect">
            <a:avLst/>
          </a:prstGeom>
        </p:spPr>
      </p:pic>
    </p:spTree>
    <p:extLst>
      <p:ext uri="{BB962C8B-B14F-4D97-AF65-F5344CB8AC3E}">
        <p14:creationId xmlns:p14="http://schemas.microsoft.com/office/powerpoint/2010/main" val="666821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ruta 126"/>
          <p:cNvSpPr txBox="1"/>
          <p:nvPr/>
        </p:nvSpPr>
        <p:spPr>
          <a:xfrm>
            <a:off x="623392" y="529938"/>
            <a:ext cx="7968848"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4400" dirty="0">
                <a:solidFill>
                  <a:schemeClr val="accent2"/>
                </a:solidFill>
                <a:latin typeface="+mj-lt"/>
              </a:rPr>
              <a:t>Bygga </a:t>
            </a:r>
            <a:r>
              <a:rPr lang="sv-SE" sz="4400" dirty="0" err="1">
                <a:solidFill>
                  <a:schemeClr val="accent2"/>
                </a:solidFill>
                <a:latin typeface="+mj-lt"/>
              </a:rPr>
              <a:t>mockups</a:t>
            </a:r>
            <a:r>
              <a:rPr lang="sv-SE" sz="4400" dirty="0">
                <a:solidFill>
                  <a:schemeClr val="accent2"/>
                </a:solidFill>
                <a:latin typeface="+mj-lt"/>
              </a:rPr>
              <a:t> och prototyper</a:t>
            </a:r>
            <a:endParaRPr kumimoji="0" lang="sv-SE" sz="4400" b="0" i="0" u="none" strike="noStrike" kern="0" cap="none" spc="0" normalizeH="0" baseline="0" noProof="0" dirty="0">
              <a:ln>
                <a:noFill/>
              </a:ln>
              <a:solidFill>
                <a:schemeClr val="accent2"/>
              </a:solidFill>
              <a:effectLst/>
              <a:uLnTx/>
              <a:uFillTx/>
              <a:latin typeface="+mj-lt"/>
              <a:cs typeface="Arial"/>
              <a:sym typeface="Arial"/>
            </a:endParaRPr>
          </a:p>
        </p:txBody>
      </p:sp>
      <p:sp>
        <p:nvSpPr>
          <p:cNvPr id="2" name="textruta 1">
            <a:extLst>
              <a:ext uri="{FF2B5EF4-FFF2-40B4-BE49-F238E27FC236}">
                <a16:creationId xmlns:a16="http://schemas.microsoft.com/office/drawing/2014/main" id="{05A0F39A-A385-4025-B223-29A955807BD3}"/>
              </a:ext>
            </a:extLst>
          </p:cNvPr>
          <p:cNvSpPr txBox="1"/>
          <p:nvPr/>
        </p:nvSpPr>
        <p:spPr>
          <a:xfrm>
            <a:off x="2785052" y="1989000"/>
            <a:ext cx="7045526" cy="3862596"/>
          </a:xfrm>
          <a:prstGeom prst="rect">
            <a:avLst/>
          </a:prstGeom>
          <a:noFill/>
        </p:spPr>
        <p:txBody>
          <a:bodyPr wrap="square" rtlCol="0">
            <a:spAutoFit/>
          </a:bodyPr>
          <a:lstStyle/>
          <a:p>
            <a:pPr>
              <a:spcAft>
                <a:spcPts val="600"/>
              </a:spcAft>
            </a:pPr>
            <a:r>
              <a:rPr lang="sv-SE" sz="2000" dirty="0" err="1"/>
              <a:t>Mockups</a:t>
            </a:r>
            <a:r>
              <a:rPr lang="sv-SE" sz="2000" dirty="0"/>
              <a:t> i form av planscher</a:t>
            </a:r>
          </a:p>
          <a:p>
            <a:pPr marL="457200" indent="-457200">
              <a:spcAft>
                <a:spcPts val="600"/>
              </a:spcAft>
              <a:buFont typeface="Arial" panose="020B0604020202020204" pitchFamily="34" charset="0"/>
              <a:buChar char="•"/>
            </a:pPr>
            <a:r>
              <a:rPr lang="sv-SE" sz="2000" dirty="0"/>
              <a:t>Introduktion till användarfallet</a:t>
            </a:r>
          </a:p>
          <a:p>
            <a:pPr marL="457200" indent="-457200">
              <a:spcAft>
                <a:spcPts val="600"/>
              </a:spcAft>
              <a:buFont typeface="Arial" panose="020B0604020202020204" pitchFamily="34" charset="0"/>
              <a:buChar char="•"/>
            </a:pPr>
            <a:r>
              <a:rPr lang="sv-SE" sz="2000" dirty="0"/>
              <a:t>Roller</a:t>
            </a:r>
          </a:p>
          <a:p>
            <a:pPr marL="457200" indent="-457200">
              <a:spcAft>
                <a:spcPts val="600"/>
              </a:spcAft>
              <a:buFont typeface="Arial" panose="020B0604020202020204" pitchFamily="34" charset="0"/>
              <a:buChar char="•"/>
            </a:pPr>
            <a:r>
              <a:rPr lang="sv-SE" sz="2000" dirty="0"/>
              <a:t>Data</a:t>
            </a:r>
          </a:p>
          <a:p>
            <a:pPr marL="457200" indent="-457200">
              <a:spcAft>
                <a:spcPts val="600"/>
              </a:spcAft>
              <a:buFont typeface="Arial" panose="020B0604020202020204" pitchFamily="34" charset="0"/>
              <a:buChar char="•"/>
            </a:pPr>
            <a:r>
              <a:rPr lang="sv-SE" sz="2000" dirty="0"/>
              <a:t>Systemskiss</a:t>
            </a:r>
          </a:p>
          <a:p>
            <a:pPr marL="457200" indent="-457200">
              <a:spcAft>
                <a:spcPts val="600"/>
              </a:spcAft>
              <a:buFont typeface="Arial" panose="020B0604020202020204" pitchFamily="34" charset="0"/>
              <a:buChar char="•"/>
            </a:pPr>
            <a:r>
              <a:rPr lang="sv-SE" sz="2000" dirty="0"/>
              <a:t>Användarresor för respektive roll</a:t>
            </a:r>
          </a:p>
          <a:p>
            <a:pPr marL="457200" indent="-457200">
              <a:spcAft>
                <a:spcPts val="600"/>
              </a:spcAft>
              <a:buFont typeface="Arial" panose="020B0604020202020204" pitchFamily="34" charset="0"/>
              <a:buChar char="•"/>
            </a:pPr>
            <a:r>
              <a:rPr lang="sv-SE" sz="2000" dirty="0"/>
              <a:t>Kopplingar till andra användarfall</a:t>
            </a:r>
          </a:p>
          <a:p>
            <a:pPr>
              <a:spcAft>
                <a:spcPts val="600"/>
              </a:spcAft>
            </a:pPr>
            <a:endParaRPr lang="sv-SE" sz="2000" dirty="0"/>
          </a:p>
          <a:p>
            <a:pPr>
              <a:spcAft>
                <a:spcPts val="600"/>
              </a:spcAft>
            </a:pPr>
            <a:r>
              <a:rPr lang="sv-SE" sz="2000" dirty="0"/>
              <a:t>RISE funktionella tvilling – En attraktiv stadsdel</a:t>
            </a:r>
          </a:p>
          <a:p>
            <a:pPr marL="457200" indent="-457200">
              <a:spcAft>
                <a:spcPts val="600"/>
              </a:spcAft>
              <a:buFont typeface="Arial" panose="020B0604020202020204" pitchFamily="34" charset="0"/>
              <a:buChar char="•"/>
            </a:pPr>
            <a:endParaRPr lang="sv-SE" sz="2000" dirty="0"/>
          </a:p>
        </p:txBody>
      </p:sp>
      <p:pic>
        <p:nvPicPr>
          <p:cNvPr id="5" name="Bildobjekt 4">
            <a:extLst>
              <a:ext uri="{FF2B5EF4-FFF2-40B4-BE49-F238E27FC236}">
                <a16:creationId xmlns:a16="http://schemas.microsoft.com/office/drawing/2014/main" id="{9AAB58CC-EA31-47AD-9FFB-A730436ADB87}"/>
              </a:ext>
            </a:extLst>
          </p:cNvPr>
          <p:cNvPicPr>
            <a:picLocks noChangeAspect="1"/>
          </p:cNvPicPr>
          <p:nvPr/>
        </p:nvPicPr>
        <p:blipFill>
          <a:blip r:embed="rId3"/>
          <a:stretch>
            <a:fillRect/>
          </a:stretch>
        </p:blipFill>
        <p:spPr>
          <a:xfrm>
            <a:off x="1015171" y="1989000"/>
            <a:ext cx="1470237" cy="1440000"/>
          </a:xfrm>
          <a:prstGeom prst="rect">
            <a:avLst/>
          </a:prstGeom>
        </p:spPr>
      </p:pic>
    </p:spTree>
    <p:extLst>
      <p:ext uri="{BB962C8B-B14F-4D97-AF65-F5344CB8AC3E}">
        <p14:creationId xmlns:p14="http://schemas.microsoft.com/office/powerpoint/2010/main" val="2812581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ruta 126"/>
          <p:cNvSpPr txBox="1"/>
          <p:nvPr/>
        </p:nvSpPr>
        <p:spPr>
          <a:xfrm>
            <a:off x="623392" y="529938"/>
            <a:ext cx="746550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4400" dirty="0">
                <a:solidFill>
                  <a:schemeClr val="accent2"/>
                </a:solidFill>
                <a:latin typeface="+mj-lt"/>
              </a:rPr>
              <a:t>Workshop 2 – testa </a:t>
            </a:r>
            <a:r>
              <a:rPr lang="sv-SE" sz="4400" dirty="0" err="1">
                <a:solidFill>
                  <a:schemeClr val="accent2"/>
                </a:solidFill>
                <a:latin typeface="+mj-lt"/>
              </a:rPr>
              <a:t>mockups</a:t>
            </a:r>
            <a:endParaRPr kumimoji="0" lang="sv-SE" sz="4400" b="0" i="0" u="none" strike="noStrike" kern="0" cap="none" spc="0" normalizeH="0" baseline="0" noProof="0" dirty="0">
              <a:ln>
                <a:noFill/>
              </a:ln>
              <a:solidFill>
                <a:schemeClr val="accent2"/>
              </a:solidFill>
              <a:effectLst/>
              <a:uLnTx/>
              <a:uFillTx/>
              <a:latin typeface="+mj-lt"/>
              <a:cs typeface="Arial"/>
              <a:sym typeface="Arial"/>
            </a:endParaRPr>
          </a:p>
        </p:txBody>
      </p:sp>
      <p:sp>
        <p:nvSpPr>
          <p:cNvPr id="2" name="textruta 1">
            <a:extLst>
              <a:ext uri="{FF2B5EF4-FFF2-40B4-BE49-F238E27FC236}">
                <a16:creationId xmlns:a16="http://schemas.microsoft.com/office/drawing/2014/main" id="{05A0F39A-A385-4025-B223-29A955807BD3}"/>
              </a:ext>
            </a:extLst>
          </p:cNvPr>
          <p:cNvSpPr txBox="1"/>
          <p:nvPr/>
        </p:nvSpPr>
        <p:spPr>
          <a:xfrm>
            <a:off x="2785051" y="1989000"/>
            <a:ext cx="7045526" cy="3400931"/>
          </a:xfrm>
          <a:prstGeom prst="rect">
            <a:avLst/>
          </a:prstGeom>
          <a:noFill/>
        </p:spPr>
        <p:txBody>
          <a:bodyPr wrap="square" rtlCol="0">
            <a:spAutoFit/>
          </a:bodyPr>
          <a:lstStyle/>
          <a:p>
            <a:pPr marL="342900" lvl="1" indent="-342900">
              <a:spcAft>
                <a:spcPts val="600"/>
              </a:spcAft>
              <a:buFont typeface="Arial" panose="020B0604020202020204" pitchFamily="34" charset="0"/>
              <a:buChar char="•"/>
            </a:pPr>
            <a:r>
              <a:rPr lang="sv-SE" sz="2000" dirty="0"/>
              <a:t>8 planscher som </a:t>
            </a:r>
            <a:r>
              <a:rPr lang="sv-SE" sz="2000" dirty="0" err="1"/>
              <a:t>mockups</a:t>
            </a:r>
            <a:endParaRPr lang="sv-SE" sz="2000" dirty="0"/>
          </a:p>
          <a:p>
            <a:pPr marL="342900" lvl="1" indent="-342900">
              <a:spcAft>
                <a:spcPts val="600"/>
              </a:spcAft>
              <a:buFont typeface="Arial" panose="020B0604020202020204" pitchFamily="34" charset="0"/>
              <a:buChar char="•"/>
            </a:pPr>
            <a:r>
              <a:rPr lang="sv-SE" sz="2000" dirty="0"/>
              <a:t>Kort repetition om konceptet digital tvilling, metod och förklaring om workshopen</a:t>
            </a:r>
          </a:p>
          <a:p>
            <a:pPr marL="342900" lvl="1" indent="-342900">
              <a:spcAft>
                <a:spcPts val="600"/>
              </a:spcAft>
              <a:buFont typeface="Arial" panose="020B0604020202020204" pitchFamily="34" charset="0"/>
              <a:buChar char="•"/>
            </a:pPr>
            <a:r>
              <a:rPr lang="sv-SE" sz="2000" dirty="0"/>
              <a:t>Vilka medskick och kommentarer vill du ge om den föreslagna lösningen?</a:t>
            </a:r>
          </a:p>
          <a:p>
            <a:pPr marL="342900" lvl="1" indent="-342900">
              <a:spcAft>
                <a:spcPts val="600"/>
              </a:spcAft>
              <a:buFont typeface="Arial" panose="020B0604020202020204" pitchFamily="34" charset="0"/>
              <a:buChar char="•"/>
            </a:pPr>
            <a:r>
              <a:rPr lang="sv-SE" sz="2000" dirty="0"/>
              <a:t>Självskattning</a:t>
            </a:r>
          </a:p>
          <a:p>
            <a:pPr marL="457200" indent="-457200">
              <a:spcAft>
                <a:spcPts val="600"/>
              </a:spcAft>
              <a:buFont typeface="Arial" panose="020B0604020202020204" pitchFamily="34" charset="0"/>
              <a:buChar char="•"/>
            </a:pPr>
            <a:endParaRPr lang="sv-SE" sz="2000" dirty="0"/>
          </a:p>
          <a:p>
            <a:pPr marL="457200" indent="-457200">
              <a:spcAft>
                <a:spcPts val="600"/>
              </a:spcAft>
              <a:buFont typeface="Arial" panose="020B0604020202020204" pitchFamily="34" charset="0"/>
              <a:buChar char="•"/>
            </a:pPr>
            <a:endParaRPr lang="sv-SE" sz="2000" dirty="0"/>
          </a:p>
          <a:p>
            <a:pPr marL="457200" indent="-457200">
              <a:spcAft>
                <a:spcPts val="600"/>
              </a:spcAft>
              <a:buFont typeface="Arial" panose="020B0604020202020204" pitchFamily="34" charset="0"/>
              <a:buChar char="•"/>
            </a:pPr>
            <a:endParaRPr lang="sv-SE" sz="2000" dirty="0"/>
          </a:p>
        </p:txBody>
      </p:sp>
      <p:pic>
        <p:nvPicPr>
          <p:cNvPr id="5" name="Bildobjekt 4">
            <a:extLst>
              <a:ext uri="{FF2B5EF4-FFF2-40B4-BE49-F238E27FC236}">
                <a16:creationId xmlns:a16="http://schemas.microsoft.com/office/drawing/2014/main" id="{1EEB3BE3-D735-472B-96A6-1E279A8C8F56}"/>
              </a:ext>
            </a:extLst>
          </p:cNvPr>
          <p:cNvPicPr>
            <a:picLocks noChangeAspect="1"/>
          </p:cNvPicPr>
          <p:nvPr/>
        </p:nvPicPr>
        <p:blipFill>
          <a:blip r:embed="rId3"/>
          <a:stretch>
            <a:fillRect/>
          </a:stretch>
        </p:blipFill>
        <p:spPr>
          <a:xfrm>
            <a:off x="1065710" y="1989000"/>
            <a:ext cx="1436233" cy="1440000"/>
          </a:xfrm>
          <a:prstGeom prst="rect">
            <a:avLst/>
          </a:prstGeom>
        </p:spPr>
      </p:pic>
    </p:spTree>
    <p:extLst>
      <p:ext uri="{BB962C8B-B14F-4D97-AF65-F5344CB8AC3E}">
        <p14:creationId xmlns:p14="http://schemas.microsoft.com/office/powerpoint/2010/main" val="3251480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ruta 126"/>
          <p:cNvSpPr txBox="1"/>
          <p:nvPr/>
        </p:nvSpPr>
        <p:spPr>
          <a:xfrm>
            <a:off x="623392" y="529938"/>
            <a:ext cx="2662908"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v-SE" sz="4400" b="0" i="0" u="none" strike="noStrike" kern="0" cap="none" spc="0" normalizeH="0" baseline="0" noProof="0" dirty="0">
                <a:ln>
                  <a:noFill/>
                </a:ln>
                <a:solidFill>
                  <a:schemeClr val="accent2"/>
                </a:solidFill>
                <a:effectLst/>
                <a:uLnTx/>
                <a:uFillTx/>
                <a:latin typeface="+mj-lt"/>
                <a:cs typeface="Arial"/>
                <a:sym typeface="Arial"/>
              </a:rPr>
              <a:t>Utvärdera</a:t>
            </a:r>
          </a:p>
        </p:txBody>
      </p:sp>
      <p:sp>
        <p:nvSpPr>
          <p:cNvPr id="2" name="textruta 1">
            <a:extLst>
              <a:ext uri="{FF2B5EF4-FFF2-40B4-BE49-F238E27FC236}">
                <a16:creationId xmlns:a16="http://schemas.microsoft.com/office/drawing/2014/main" id="{05A0F39A-A385-4025-B223-29A955807BD3}"/>
              </a:ext>
            </a:extLst>
          </p:cNvPr>
          <p:cNvSpPr txBox="1"/>
          <p:nvPr/>
        </p:nvSpPr>
        <p:spPr>
          <a:xfrm>
            <a:off x="2755234" y="1989000"/>
            <a:ext cx="7045526" cy="4093428"/>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sv-SE" sz="2000" dirty="0"/>
              <a:t>Stort engagemang</a:t>
            </a:r>
          </a:p>
          <a:p>
            <a:pPr marL="457200" indent="-457200">
              <a:spcAft>
                <a:spcPts val="600"/>
              </a:spcAft>
              <a:buFont typeface="Arial" panose="020B0604020202020204" pitchFamily="34" charset="0"/>
              <a:buChar char="•"/>
            </a:pPr>
            <a:r>
              <a:rPr lang="sv-SE" sz="2000" dirty="0"/>
              <a:t>Det som syns går också att reflektera över</a:t>
            </a:r>
          </a:p>
          <a:p>
            <a:pPr marL="457200" indent="-457200">
              <a:spcAft>
                <a:spcPts val="600"/>
              </a:spcAft>
              <a:buFont typeface="Arial" panose="020B0604020202020204" pitchFamily="34" charset="0"/>
              <a:buChar char="•"/>
            </a:pPr>
            <a:r>
              <a:rPr lang="sv-SE" sz="2000" dirty="0"/>
              <a:t>Många kompletteringar</a:t>
            </a:r>
          </a:p>
          <a:p>
            <a:pPr marL="457200" indent="-457200">
              <a:spcAft>
                <a:spcPts val="600"/>
              </a:spcAft>
              <a:buFont typeface="Arial" panose="020B0604020202020204" pitchFamily="34" charset="0"/>
              <a:buChar char="•"/>
            </a:pPr>
            <a:r>
              <a:rPr lang="sv-SE" sz="2000" dirty="0"/>
              <a:t>Saker som påverkar, beslut som påverkar under långa projekt</a:t>
            </a:r>
          </a:p>
          <a:p>
            <a:pPr marL="457200" indent="-457200">
              <a:spcAft>
                <a:spcPts val="600"/>
              </a:spcAft>
              <a:buFont typeface="Arial" panose="020B0604020202020204" pitchFamily="34" charset="0"/>
              <a:buChar char="•"/>
            </a:pPr>
            <a:r>
              <a:rPr lang="sv-SE" sz="2000" dirty="0"/>
              <a:t>Funktionalitet som kan utvecklas</a:t>
            </a:r>
          </a:p>
          <a:p>
            <a:pPr marL="457200" indent="-457200">
              <a:spcAft>
                <a:spcPts val="600"/>
              </a:spcAft>
              <a:buFont typeface="Arial" panose="020B0604020202020204" pitchFamily="34" charset="0"/>
              <a:buChar char="•"/>
            </a:pPr>
            <a:r>
              <a:rPr lang="sv-SE" sz="2000" dirty="0"/>
              <a:t>Självskattning för att få en uppfattning om det är möjligt att införa i den egna organisationen</a:t>
            </a:r>
          </a:p>
          <a:p>
            <a:pPr marL="457200" indent="-457200">
              <a:spcAft>
                <a:spcPts val="600"/>
              </a:spcAft>
              <a:buFont typeface="Arial" panose="020B0604020202020204" pitchFamily="34" charset="0"/>
              <a:buChar char="•"/>
            </a:pPr>
            <a:endParaRPr lang="sv-SE" sz="2000" dirty="0"/>
          </a:p>
          <a:p>
            <a:pPr marL="457200" indent="-457200">
              <a:spcAft>
                <a:spcPts val="600"/>
              </a:spcAft>
              <a:buFont typeface="Arial" panose="020B0604020202020204" pitchFamily="34" charset="0"/>
              <a:buChar char="•"/>
            </a:pPr>
            <a:endParaRPr lang="sv-SE" sz="2000" dirty="0"/>
          </a:p>
          <a:p>
            <a:pPr marL="457200" indent="-457200">
              <a:spcAft>
                <a:spcPts val="600"/>
              </a:spcAft>
              <a:buFont typeface="Arial" panose="020B0604020202020204" pitchFamily="34" charset="0"/>
              <a:buChar char="•"/>
            </a:pPr>
            <a:endParaRPr lang="sv-SE" sz="2000" dirty="0"/>
          </a:p>
        </p:txBody>
      </p:sp>
      <p:pic>
        <p:nvPicPr>
          <p:cNvPr id="4" name="Bildobjekt 3">
            <a:extLst>
              <a:ext uri="{FF2B5EF4-FFF2-40B4-BE49-F238E27FC236}">
                <a16:creationId xmlns:a16="http://schemas.microsoft.com/office/drawing/2014/main" id="{F4F636B7-3296-489F-B92E-E746DF4F0CC8}"/>
              </a:ext>
            </a:extLst>
          </p:cNvPr>
          <p:cNvPicPr>
            <a:picLocks noChangeAspect="1"/>
          </p:cNvPicPr>
          <p:nvPr/>
        </p:nvPicPr>
        <p:blipFill>
          <a:blip r:embed="rId3"/>
          <a:stretch>
            <a:fillRect/>
          </a:stretch>
        </p:blipFill>
        <p:spPr>
          <a:xfrm>
            <a:off x="1035892" y="1989000"/>
            <a:ext cx="1440000" cy="1440000"/>
          </a:xfrm>
          <a:prstGeom prst="rect">
            <a:avLst/>
          </a:prstGeom>
        </p:spPr>
      </p:pic>
    </p:spTree>
    <p:extLst>
      <p:ext uri="{BB962C8B-B14F-4D97-AF65-F5344CB8AC3E}">
        <p14:creationId xmlns:p14="http://schemas.microsoft.com/office/powerpoint/2010/main" val="2757399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ruta 126"/>
          <p:cNvSpPr txBox="1"/>
          <p:nvPr/>
        </p:nvSpPr>
        <p:spPr>
          <a:xfrm>
            <a:off x="623392" y="529938"/>
            <a:ext cx="2600392"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4400" dirty="0">
                <a:solidFill>
                  <a:srgbClr val="452455"/>
                </a:solidFill>
              </a:rPr>
              <a:t>Lärdomar</a:t>
            </a:r>
          </a:p>
        </p:txBody>
      </p:sp>
      <p:grpSp>
        <p:nvGrpSpPr>
          <p:cNvPr id="2" name="Grupp 1">
            <a:extLst>
              <a:ext uri="{FF2B5EF4-FFF2-40B4-BE49-F238E27FC236}">
                <a16:creationId xmlns:a16="http://schemas.microsoft.com/office/drawing/2014/main" id="{FED62682-924C-4E80-82AF-470E490CCCBD}"/>
              </a:ext>
            </a:extLst>
          </p:cNvPr>
          <p:cNvGrpSpPr/>
          <p:nvPr/>
        </p:nvGrpSpPr>
        <p:grpSpPr>
          <a:xfrm>
            <a:off x="3877060" y="1871764"/>
            <a:ext cx="3866142" cy="3987934"/>
            <a:chOff x="4244922" y="1902186"/>
            <a:chExt cx="3866142" cy="3987934"/>
          </a:xfrm>
        </p:grpSpPr>
        <p:grpSp>
          <p:nvGrpSpPr>
            <p:cNvPr id="7" name="Grupp 6">
              <a:extLst>
                <a:ext uri="{FF2B5EF4-FFF2-40B4-BE49-F238E27FC236}">
                  <a16:creationId xmlns:a16="http://schemas.microsoft.com/office/drawing/2014/main" id="{35F93EE4-FA62-44B0-A49F-045F0C5E690A}"/>
                </a:ext>
              </a:extLst>
            </p:cNvPr>
            <p:cNvGrpSpPr/>
            <p:nvPr/>
          </p:nvGrpSpPr>
          <p:grpSpPr>
            <a:xfrm>
              <a:off x="4433899" y="2797528"/>
              <a:ext cx="562841" cy="562841"/>
              <a:chOff x="8832304" y="2518294"/>
              <a:chExt cx="1041210" cy="1041210"/>
            </a:xfrm>
          </p:grpSpPr>
          <p:pic>
            <p:nvPicPr>
              <p:cNvPr id="8" name="Bildobjekt 7">
                <a:extLst>
                  <a:ext uri="{FF2B5EF4-FFF2-40B4-BE49-F238E27FC236}">
                    <a16:creationId xmlns:a16="http://schemas.microsoft.com/office/drawing/2014/main" id="{CE9A8313-BE70-4B3C-A5B0-CF53626447E6}"/>
                  </a:ext>
                </a:extLst>
              </p:cNvPr>
              <p:cNvPicPr>
                <a:picLocks noChangeAspect="1"/>
              </p:cNvPicPr>
              <p:nvPr/>
            </p:nvPicPr>
            <p:blipFill>
              <a:blip r:embed="rId3"/>
              <a:stretch>
                <a:fillRect/>
              </a:stretch>
            </p:blipFill>
            <p:spPr>
              <a:xfrm>
                <a:off x="8832304" y="2518294"/>
                <a:ext cx="1041210" cy="1041210"/>
              </a:xfrm>
              <a:prstGeom prst="rect">
                <a:avLst/>
              </a:prstGeom>
            </p:spPr>
          </p:pic>
          <p:sp>
            <p:nvSpPr>
              <p:cNvPr id="9" name="Frihandsfigur 23">
                <a:extLst>
                  <a:ext uri="{FF2B5EF4-FFF2-40B4-BE49-F238E27FC236}">
                    <a16:creationId xmlns:a16="http://schemas.microsoft.com/office/drawing/2014/main" id="{F7ADD02B-491C-4083-A4A7-703A1F818626}"/>
                  </a:ext>
                </a:extLst>
              </p:cNvPr>
              <p:cNvSpPr/>
              <p:nvPr/>
            </p:nvSpPr>
            <p:spPr>
              <a:xfrm>
                <a:off x="9099999" y="2789477"/>
                <a:ext cx="55028" cy="45719"/>
              </a:xfrm>
              <a:custGeom>
                <a:avLst/>
                <a:gdLst>
                  <a:gd name="connsiteX0" fmla="*/ 0 w 343946"/>
                  <a:gd name="connsiteY0" fmla="*/ 256346 h 381881"/>
                  <a:gd name="connsiteX1" fmla="*/ 141089 w 343946"/>
                  <a:gd name="connsiteY1" fmla="*/ 372431 h 381881"/>
                  <a:gd name="connsiteX2" fmla="*/ 319683 w 343946"/>
                  <a:gd name="connsiteY2" fmla="*/ 36675 h 381881"/>
                  <a:gd name="connsiteX3" fmla="*/ 337542 w 343946"/>
                  <a:gd name="connsiteY3" fmla="*/ 24174 h 381881"/>
                  <a:gd name="connsiteX0" fmla="*/ 0 w 428394"/>
                  <a:gd name="connsiteY0" fmla="*/ 91919 h 372720"/>
                  <a:gd name="connsiteX1" fmla="*/ 225537 w 428394"/>
                  <a:gd name="connsiteY1" fmla="*/ 372431 h 372720"/>
                  <a:gd name="connsiteX2" fmla="*/ 404131 w 428394"/>
                  <a:gd name="connsiteY2" fmla="*/ 36675 h 372720"/>
                  <a:gd name="connsiteX3" fmla="*/ 421990 w 428394"/>
                  <a:gd name="connsiteY3" fmla="*/ 24174 h 372720"/>
                  <a:gd name="connsiteX0" fmla="*/ 0 w 516914"/>
                  <a:gd name="connsiteY0" fmla="*/ 461759 h 742560"/>
                  <a:gd name="connsiteX1" fmla="*/ 225537 w 516914"/>
                  <a:gd name="connsiteY1" fmla="*/ 742271 h 742560"/>
                  <a:gd name="connsiteX2" fmla="*/ 404131 w 516914"/>
                  <a:gd name="connsiteY2" fmla="*/ 406515 h 742560"/>
                  <a:gd name="connsiteX3" fmla="*/ 516374 w 516914"/>
                  <a:gd name="connsiteY3" fmla="*/ 1212 h 742560"/>
                  <a:gd name="connsiteX0" fmla="*/ 0 w 516717"/>
                  <a:gd name="connsiteY0" fmla="*/ 461912 h 743184"/>
                  <a:gd name="connsiteX1" fmla="*/ 225537 w 516717"/>
                  <a:gd name="connsiteY1" fmla="*/ 742424 h 743184"/>
                  <a:gd name="connsiteX2" fmla="*/ 359425 w 516717"/>
                  <a:gd name="connsiteY2" fmla="*/ 370126 h 743184"/>
                  <a:gd name="connsiteX3" fmla="*/ 516374 w 516717"/>
                  <a:gd name="connsiteY3" fmla="*/ 1365 h 743184"/>
                  <a:gd name="connsiteX0" fmla="*/ 0 w 457341"/>
                  <a:gd name="connsiteY0" fmla="*/ 516528 h 797800"/>
                  <a:gd name="connsiteX1" fmla="*/ 225537 w 457341"/>
                  <a:gd name="connsiteY1" fmla="*/ 797040 h 797800"/>
                  <a:gd name="connsiteX2" fmla="*/ 359425 w 457341"/>
                  <a:gd name="connsiteY2" fmla="*/ 424742 h 797800"/>
                  <a:gd name="connsiteX3" fmla="*/ 456765 w 457341"/>
                  <a:gd name="connsiteY3" fmla="*/ 1176 h 797800"/>
                </a:gdLst>
                <a:ahLst/>
                <a:cxnLst>
                  <a:cxn ang="0">
                    <a:pos x="connsiteX0" y="connsiteY0"/>
                  </a:cxn>
                  <a:cxn ang="0">
                    <a:pos x="connsiteX1" y="connsiteY1"/>
                  </a:cxn>
                  <a:cxn ang="0">
                    <a:pos x="connsiteX2" y="connsiteY2"/>
                  </a:cxn>
                  <a:cxn ang="0">
                    <a:pos x="connsiteX3" y="connsiteY3"/>
                  </a:cxn>
                </a:cxnLst>
                <a:rect l="l" t="t" r="r" b="b"/>
                <a:pathLst>
                  <a:path w="457341" h="797800">
                    <a:moveTo>
                      <a:pt x="0" y="516528"/>
                    </a:moveTo>
                    <a:cubicBezTo>
                      <a:pt x="43904" y="592876"/>
                      <a:pt x="165633" y="812338"/>
                      <a:pt x="225537" y="797040"/>
                    </a:cubicBezTo>
                    <a:cubicBezTo>
                      <a:pt x="285441" y="781742"/>
                      <a:pt x="320887" y="557386"/>
                      <a:pt x="359425" y="424742"/>
                    </a:cubicBezTo>
                    <a:cubicBezTo>
                      <a:pt x="397963" y="292098"/>
                      <a:pt x="464206" y="-21595"/>
                      <a:pt x="456765" y="1176"/>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 name="Frihandsfigur 24">
                <a:extLst>
                  <a:ext uri="{FF2B5EF4-FFF2-40B4-BE49-F238E27FC236}">
                    <a16:creationId xmlns:a16="http://schemas.microsoft.com/office/drawing/2014/main" id="{33AFF2F6-C7C3-4AEB-9806-4D51D32B253D}"/>
                  </a:ext>
                </a:extLst>
              </p:cNvPr>
              <p:cNvSpPr/>
              <p:nvPr/>
            </p:nvSpPr>
            <p:spPr>
              <a:xfrm>
                <a:off x="9099999" y="3045696"/>
                <a:ext cx="55028" cy="45719"/>
              </a:xfrm>
              <a:custGeom>
                <a:avLst/>
                <a:gdLst>
                  <a:gd name="connsiteX0" fmla="*/ 0 w 343946"/>
                  <a:gd name="connsiteY0" fmla="*/ 256346 h 381881"/>
                  <a:gd name="connsiteX1" fmla="*/ 141089 w 343946"/>
                  <a:gd name="connsiteY1" fmla="*/ 372431 h 381881"/>
                  <a:gd name="connsiteX2" fmla="*/ 319683 w 343946"/>
                  <a:gd name="connsiteY2" fmla="*/ 36675 h 381881"/>
                  <a:gd name="connsiteX3" fmla="*/ 337542 w 343946"/>
                  <a:gd name="connsiteY3" fmla="*/ 24174 h 381881"/>
                  <a:gd name="connsiteX0" fmla="*/ 0 w 428394"/>
                  <a:gd name="connsiteY0" fmla="*/ 91919 h 372720"/>
                  <a:gd name="connsiteX1" fmla="*/ 225537 w 428394"/>
                  <a:gd name="connsiteY1" fmla="*/ 372431 h 372720"/>
                  <a:gd name="connsiteX2" fmla="*/ 404131 w 428394"/>
                  <a:gd name="connsiteY2" fmla="*/ 36675 h 372720"/>
                  <a:gd name="connsiteX3" fmla="*/ 421990 w 428394"/>
                  <a:gd name="connsiteY3" fmla="*/ 24174 h 372720"/>
                  <a:gd name="connsiteX0" fmla="*/ 0 w 516914"/>
                  <a:gd name="connsiteY0" fmla="*/ 461759 h 742560"/>
                  <a:gd name="connsiteX1" fmla="*/ 225537 w 516914"/>
                  <a:gd name="connsiteY1" fmla="*/ 742271 h 742560"/>
                  <a:gd name="connsiteX2" fmla="*/ 404131 w 516914"/>
                  <a:gd name="connsiteY2" fmla="*/ 406515 h 742560"/>
                  <a:gd name="connsiteX3" fmla="*/ 516374 w 516914"/>
                  <a:gd name="connsiteY3" fmla="*/ 1212 h 742560"/>
                  <a:gd name="connsiteX0" fmla="*/ 0 w 516717"/>
                  <a:gd name="connsiteY0" fmla="*/ 461912 h 743184"/>
                  <a:gd name="connsiteX1" fmla="*/ 225537 w 516717"/>
                  <a:gd name="connsiteY1" fmla="*/ 742424 h 743184"/>
                  <a:gd name="connsiteX2" fmla="*/ 359425 w 516717"/>
                  <a:gd name="connsiteY2" fmla="*/ 370126 h 743184"/>
                  <a:gd name="connsiteX3" fmla="*/ 516374 w 516717"/>
                  <a:gd name="connsiteY3" fmla="*/ 1365 h 743184"/>
                  <a:gd name="connsiteX0" fmla="*/ 0 w 457341"/>
                  <a:gd name="connsiteY0" fmla="*/ 516528 h 797800"/>
                  <a:gd name="connsiteX1" fmla="*/ 225537 w 457341"/>
                  <a:gd name="connsiteY1" fmla="*/ 797040 h 797800"/>
                  <a:gd name="connsiteX2" fmla="*/ 359425 w 457341"/>
                  <a:gd name="connsiteY2" fmla="*/ 424742 h 797800"/>
                  <a:gd name="connsiteX3" fmla="*/ 456765 w 457341"/>
                  <a:gd name="connsiteY3" fmla="*/ 1176 h 797800"/>
                </a:gdLst>
                <a:ahLst/>
                <a:cxnLst>
                  <a:cxn ang="0">
                    <a:pos x="connsiteX0" y="connsiteY0"/>
                  </a:cxn>
                  <a:cxn ang="0">
                    <a:pos x="connsiteX1" y="connsiteY1"/>
                  </a:cxn>
                  <a:cxn ang="0">
                    <a:pos x="connsiteX2" y="connsiteY2"/>
                  </a:cxn>
                  <a:cxn ang="0">
                    <a:pos x="connsiteX3" y="connsiteY3"/>
                  </a:cxn>
                </a:cxnLst>
                <a:rect l="l" t="t" r="r" b="b"/>
                <a:pathLst>
                  <a:path w="457341" h="797800">
                    <a:moveTo>
                      <a:pt x="0" y="516528"/>
                    </a:moveTo>
                    <a:cubicBezTo>
                      <a:pt x="43904" y="592876"/>
                      <a:pt x="165633" y="812338"/>
                      <a:pt x="225537" y="797040"/>
                    </a:cubicBezTo>
                    <a:cubicBezTo>
                      <a:pt x="285441" y="781742"/>
                      <a:pt x="320887" y="557386"/>
                      <a:pt x="359425" y="424742"/>
                    </a:cubicBezTo>
                    <a:cubicBezTo>
                      <a:pt x="397963" y="292098"/>
                      <a:pt x="464206" y="-21595"/>
                      <a:pt x="456765" y="1176"/>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11" name="Rak koppling 10">
                <a:extLst>
                  <a:ext uri="{FF2B5EF4-FFF2-40B4-BE49-F238E27FC236}">
                    <a16:creationId xmlns:a16="http://schemas.microsoft.com/office/drawing/2014/main" id="{38D82A90-411F-418E-927F-9E9C56716F2F}"/>
                  </a:ext>
                </a:extLst>
              </p:cNvPr>
              <p:cNvCxnSpPr/>
              <p:nvPr/>
            </p:nvCxnSpPr>
            <p:spPr>
              <a:xfrm rot="5400000">
                <a:off x="9100513" y="3298459"/>
                <a:ext cx="54000" cy="550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AB4C1A25-7121-4E82-B136-64CEB1C20C6F}"/>
                  </a:ext>
                </a:extLst>
              </p:cNvPr>
              <p:cNvCxnSpPr/>
              <p:nvPr/>
            </p:nvCxnSpPr>
            <p:spPr>
              <a:xfrm>
                <a:off x="9099999" y="3299410"/>
                <a:ext cx="54000" cy="550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Ellips 12">
              <a:extLst>
                <a:ext uri="{FF2B5EF4-FFF2-40B4-BE49-F238E27FC236}">
                  <a16:creationId xmlns:a16="http://schemas.microsoft.com/office/drawing/2014/main" id="{D5E79141-2F54-409C-A656-9575D950CA79}"/>
                </a:ext>
              </a:extLst>
            </p:cNvPr>
            <p:cNvSpPr/>
            <p:nvPr/>
          </p:nvSpPr>
          <p:spPr>
            <a:xfrm>
              <a:off x="5691871" y="1950868"/>
              <a:ext cx="934381" cy="934381"/>
            </a:xfrm>
            <a:prstGeom prst="ellipse">
              <a:avLst/>
            </a:prstGeom>
            <a:noFill/>
            <a:ln w="120650" cap="flat" cmpd="sng" algn="ctr">
              <a:solidFill>
                <a:schemeClr val="accent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14" name="Rektangel 13">
              <a:extLst>
                <a:ext uri="{FF2B5EF4-FFF2-40B4-BE49-F238E27FC236}">
                  <a16:creationId xmlns:a16="http://schemas.microsoft.com/office/drawing/2014/main" id="{6AEE8FAE-BC88-486A-B457-D735F0CE4C4D}"/>
                </a:ext>
              </a:extLst>
            </p:cNvPr>
            <p:cNvSpPr/>
            <p:nvPr/>
          </p:nvSpPr>
          <p:spPr>
            <a:xfrm>
              <a:off x="5679841" y="1902186"/>
              <a:ext cx="971350" cy="996068"/>
            </a:xfrm>
            <a:prstGeom prst="rect">
              <a:avLst/>
            </a:prstGeom>
            <a:ln>
              <a:noFill/>
            </a:ln>
          </p:spPr>
          <p:txBody>
            <a:bodyPr wrap="square">
              <a:prstTxWarp prst="textArchDown">
                <a:avLst>
                  <a:gd name="adj" fmla="val 19820264"/>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0" cap="none" spc="0" normalizeH="0" baseline="0" noProof="0" dirty="0">
                  <a:ln>
                    <a:noFill/>
                  </a:ln>
                  <a:solidFill>
                    <a:srgbClr val="FFFFFF"/>
                  </a:solidFill>
                  <a:effectLst/>
                  <a:uLnTx/>
                  <a:uFillTx/>
                  <a:latin typeface="Arial"/>
                  <a:cs typeface="Arial"/>
                  <a:sym typeface="Arial"/>
                </a:rPr>
                <a:t>Identifiera</a:t>
              </a:r>
            </a:p>
          </p:txBody>
        </p:sp>
        <p:pic>
          <p:nvPicPr>
            <p:cNvPr id="15" name="Bildobjekt 14">
              <a:extLst>
                <a:ext uri="{FF2B5EF4-FFF2-40B4-BE49-F238E27FC236}">
                  <a16:creationId xmlns:a16="http://schemas.microsoft.com/office/drawing/2014/main" id="{DC463E76-8C37-4DA8-9C42-CE886AA45399}"/>
                </a:ext>
              </a:extLst>
            </p:cNvPr>
            <p:cNvPicPr>
              <a:picLocks noChangeAspect="1"/>
            </p:cNvPicPr>
            <p:nvPr/>
          </p:nvPicPr>
          <p:blipFill>
            <a:blip r:embed="rId4">
              <a:duotone>
                <a:prstClr val="black"/>
                <a:schemeClr val="bg1">
                  <a:tint val="45000"/>
                  <a:satMod val="400000"/>
                </a:schemeClr>
              </a:duotone>
            </a:blip>
            <a:stretch>
              <a:fillRect/>
            </a:stretch>
          </p:blipFill>
          <p:spPr>
            <a:xfrm>
              <a:off x="5907207" y="2146553"/>
              <a:ext cx="566173" cy="566173"/>
            </a:xfrm>
            <a:prstGeom prst="rect">
              <a:avLst/>
            </a:prstGeom>
            <a:noFill/>
            <a:ln>
              <a:noFill/>
            </a:ln>
          </p:spPr>
        </p:pic>
        <p:sp>
          <p:nvSpPr>
            <p:cNvPr id="16" name="Ellips 15">
              <a:extLst>
                <a:ext uri="{FF2B5EF4-FFF2-40B4-BE49-F238E27FC236}">
                  <a16:creationId xmlns:a16="http://schemas.microsoft.com/office/drawing/2014/main" id="{7D16E9CB-8171-4F27-82A6-4FE80B2B9F65}"/>
                </a:ext>
              </a:extLst>
            </p:cNvPr>
            <p:cNvSpPr/>
            <p:nvPr/>
          </p:nvSpPr>
          <p:spPr>
            <a:xfrm>
              <a:off x="4253380" y="2628426"/>
              <a:ext cx="934381" cy="934381"/>
            </a:xfrm>
            <a:prstGeom prst="ellipse">
              <a:avLst/>
            </a:prstGeom>
            <a:noFill/>
            <a:ln w="120650" cap="flat" cmpd="sng" algn="ctr">
              <a:solidFill>
                <a:schemeClr val="accent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17" name="Rektangel 16">
              <a:extLst>
                <a:ext uri="{FF2B5EF4-FFF2-40B4-BE49-F238E27FC236}">
                  <a16:creationId xmlns:a16="http://schemas.microsoft.com/office/drawing/2014/main" id="{5ADCAA6F-47D3-4580-8F25-4160E0F2F722}"/>
                </a:ext>
              </a:extLst>
            </p:cNvPr>
            <p:cNvSpPr/>
            <p:nvPr/>
          </p:nvSpPr>
          <p:spPr>
            <a:xfrm>
              <a:off x="4244922" y="2590723"/>
              <a:ext cx="971350" cy="996068"/>
            </a:xfrm>
            <a:prstGeom prst="rect">
              <a:avLst/>
            </a:prstGeom>
            <a:ln>
              <a:noFill/>
            </a:ln>
          </p:spPr>
          <p:txBody>
            <a:bodyPr wrap="square">
              <a:prstTxWarp prst="textArchDown">
                <a:avLst>
                  <a:gd name="adj" fmla="val 19820264"/>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0" cap="none" spc="0" normalizeH="0" baseline="0" noProof="0" dirty="0">
                  <a:ln>
                    <a:noFill/>
                  </a:ln>
                  <a:solidFill>
                    <a:srgbClr val="FFFFFF"/>
                  </a:solidFill>
                  <a:effectLst/>
                  <a:uLnTx/>
                  <a:uFillTx/>
                  <a:latin typeface="Arial"/>
                  <a:cs typeface="Arial"/>
                  <a:sym typeface="Arial"/>
                </a:rPr>
                <a:t>Utvärdera</a:t>
              </a:r>
            </a:p>
          </p:txBody>
        </p:sp>
        <p:sp>
          <p:nvSpPr>
            <p:cNvPr id="18" name="Ellips 17">
              <a:extLst>
                <a:ext uri="{FF2B5EF4-FFF2-40B4-BE49-F238E27FC236}">
                  <a16:creationId xmlns:a16="http://schemas.microsoft.com/office/drawing/2014/main" id="{7C10D559-E001-459E-B319-0E78BD1FAF3B}"/>
                </a:ext>
              </a:extLst>
            </p:cNvPr>
            <p:cNvSpPr/>
            <p:nvPr/>
          </p:nvSpPr>
          <p:spPr>
            <a:xfrm>
              <a:off x="4270958" y="4158918"/>
              <a:ext cx="934381" cy="934381"/>
            </a:xfrm>
            <a:prstGeom prst="ellipse">
              <a:avLst/>
            </a:prstGeom>
            <a:noFill/>
            <a:ln w="120650" cap="flat" cmpd="sng" algn="ctr">
              <a:solidFill>
                <a:schemeClr val="accent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19" name="Rektangel 18">
              <a:extLst>
                <a:ext uri="{FF2B5EF4-FFF2-40B4-BE49-F238E27FC236}">
                  <a16:creationId xmlns:a16="http://schemas.microsoft.com/office/drawing/2014/main" id="{3949FD21-5CB4-45F5-BA98-58748FD89C02}"/>
                </a:ext>
              </a:extLst>
            </p:cNvPr>
            <p:cNvSpPr/>
            <p:nvPr/>
          </p:nvSpPr>
          <p:spPr>
            <a:xfrm>
              <a:off x="4256139" y="4109290"/>
              <a:ext cx="971350" cy="996068"/>
            </a:xfrm>
            <a:prstGeom prst="rect">
              <a:avLst/>
            </a:prstGeom>
            <a:ln>
              <a:noFill/>
            </a:ln>
          </p:spPr>
          <p:txBody>
            <a:bodyPr wrap="square">
              <a:prstTxWarp prst="textArchDown">
                <a:avLst>
                  <a:gd name="adj" fmla="val 19820264"/>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0" cap="none" spc="0" normalizeH="0" baseline="0" noProof="0" dirty="0">
                  <a:ln>
                    <a:noFill/>
                  </a:ln>
                  <a:solidFill>
                    <a:srgbClr val="FFFFFF"/>
                  </a:solidFill>
                  <a:effectLst/>
                  <a:uLnTx/>
                  <a:uFillTx/>
                  <a:latin typeface="Arial"/>
                  <a:cs typeface="Arial"/>
                  <a:sym typeface="Arial"/>
                </a:rPr>
                <a:t>Testa</a:t>
              </a:r>
            </a:p>
          </p:txBody>
        </p:sp>
        <p:sp>
          <p:nvSpPr>
            <p:cNvPr id="20" name="Ellips 19">
              <a:extLst>
                <a:ext uri="{FF2B5EF4-FFF2-40B4-BE49-F238E27FC236}">
                  <a16:creationId xmlns:a16="http://schemas.microsoft.com/office/drawing/2014/main" id="{ABF27EEE-6037-4CE1-A9CE-3DA4E630FE90}"/>
                </a:ext>
              </a:extLst>
            </p:cNvPr>
            <p:cNvSpPr/>
            <p:nvPr/>
          </p:nvSpPr>
          <p:spPr>
            <a:xfrm>
              <a:off x="7160140" y="2610833"/>
              <a:ext cx="934381" cy="934381"/>
            </a:xfrm>
            <a:prstGeom prst="ellipse">
              <a:avLst/>
            </a:prstGeom>
            <a:noFill/>
            <a:ln w="120650" cap="flat" cmpd="sng" algn="ctr">
              <a:solidFill>
                <a:schemeClr val="accent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1" name="Rektangel 20">
              <a:extLst>
                <a:ext uri="{FF2B5EF4-FFF2-40B4-BE49-F238E27FC236}">
                  <a16:creationId xmlns:a16="http://schemas.microsoft.com/office/drawing/2014/main" id="{7F7640C4-8CF7-4FF8-A11F-D7D7620FAACB}"/>
                </a:ext>
              </a:extLst>
            </p:cNvPr>
            <p:cNvSpPr/>
            <p:nvPr/>
          </p:nvSpPr>
          <p:spPr>
            <a:xfrm>
              <a:off x="7139714" y="2557002"/>
              <a:ext cx="971350" cy="996068"/>
            </a:xfrm>
            <a:prstGeom prst="rect">
              <a:avLst/>
            </a:prstGeom>
            <a:ln>
              <a:noFill/>
            </a:ln>
          </p:spPr>
          <p:txBody>
            <a:bodyPr wrap="square">
              <a:prstTxWarp prst="textArchDown">
                <a:avLst>
                  <a:gd name="adj" fmla="val 19820264"/>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0" cap="none" spc="0" normalizeH="0" baseline="0" noProof="0" dirty="0">
                  <a:ln>
                    <a:noFill/>
                  </a:ln>
                  <a:solidFill>
                    <a:srgbClr val="FFFFFF"/>
                  </a:solidFill>
                  <a:effectLst/>
                  <a:uLnTx/>
                  <a:uFillTx/>
                  <a:latin typeface="Arial"/>
                  <a:cs typeface="Arial"/>
                  <a:sym typeface="Arial"/>
                </a:rPr>
                <a:t>Analysera</a:t>
              </a:r>
            </a:p>
          </p:txBody>
        </p:sp>
        <p:sp>
          <p:nvSpPr>
            <p:cNvPr id="22" name="Ellips 21">
              <a:extLst>
                <a:ext uri="{FF2B5EF4-FFF2-40B4-BE49-F238E27FC236}">
                  <a16:creationId xmlns:a16="http://schemas.microsoft.com/office/drawing/2014/main" id="{1B166F69-30C5-436D-929E-F8D22E95DA6E}"/>
                </a:ext>
              </a:extLst>
            </p:cNvPr>
            <p:cNvSpPr/>
            <p:nvPr/>
          </p:nvSpPr>
          <p:spPr>
            <a:xfrm>
              <a:off x="7148182" y="4150450"/>
              <a:ext cx="934381" cy="934381"/>
            </a:xfrm>
            <a:prstGeom prst="ellipse">
              <a:avLst/>
            </a:prstGeom>
            <a:noFill/>
            <a:ln w="120650" cap="flat" cmpd="sng" algn="ctr">
              <a:solidFill>
                <a:schemeClr val="accent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3" name="Rektangel 22">
              <a:extLst>
                <a:ext uri="{FF2B5EF4-FFF2-40B4-BE49-F238E27FC236}">
                  <a16:creationId xmlns:a16="http://schemas.microsoft.com/office/drawing/2014/main" id="{818BF8BB-3905-4728-8865-B02967E7D24B}"/>
                </a:ext>
              </a:extLst>
            </p:cNvPr>
            <p:cNvSpPr/>
            <p:nvPr/>
          </p:nvSpPr>
          <p:spPr>
            <a:xfrm>
              <a:off x="7139714" y="4109290"/>
              <a:ext cx="971350" cy="996068"/>
            </a:xfrm>
            <a:prstGeom prst="rect">
              <a:avLst/>
            </a:prstGeom>
            <a:ln>
              <a:noFill/>
            </a:ln>
          </p:spPr>
          <p:txBody>
            <a:bodyPr wrap="square">
              <a:prstTxWarp prst="textArchDown">
                <a:avLst>
                  <a:gd name="adj" fmla="val 19820264"/>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0" cap="none" spc="0" normalizeH="0" baseline="0" noProof="0" dirty="0">
                  <a:ln>
                    <a:noFill/>
                  </a:ln>
                  <a:solidFill>
                    <a:srgbClr val="FFFFFF"/>
                  </a:solidFill>
                  <a:effectLst/>
                  <a:uLnTx/>
                  <a:uFillTx/>
                  <a:latin typeface="Arial"/>
                  <a:cs typeface="Arial"/>
                  <a:sym typeface="Arial"/>
                </a:rPr>
                <a:t>Planera</a:t>
              </a:r>
            </a:p>
          </p:txBody>
        </p:sp>
        <p:pic>
          <p:nvPicPr>
            <p:cNvPr id="24" name="Bildobjekt 23">
              <a:extLst>
                <a:ext uri="{FF2B5EF4-FFF2-40B4-BE49-F238E27FC236}">
                  <a16:creationId xmlns:a16="http://schemas.microsoft.com/office/drawing/2014/main" id="{90B0BD4C-311F-4C25-8A54-E4D6754D32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9672" y="2811880"/>
              <a:ext cx="532285" cy="532285"/>
            </a:xfrm>
            <a:prstGeom prst="rect">
              <a:avLst/>
            </a:prstGeom>
          </p:spPr>
        </p:pic>
        <p:pic>
          <p:nvPicPr>
            <p:cNvPr id="25" name="Bildobjekt 24">
              <a:extLst>
                <a:ext uri="{FF2B5EF4-FFF2-40B4-BE49-F238E27FC236}">
                  <a16:creationId xmlns:a16="http://schemas.microsoft.com/office/drawing/2014/main" id="{2BFE6C9E-E0F4-4536-B680-095B3ED840A6}"/>
                </a:ext>
              </a:extLst>
            </p:cNvPr>
            <p:cNvPicPr>
              <a:picLocks noChangeAspect="1"/>
            </p:cNvPicPr>
            <p:nvPr/>
          </p:nvPicPr>
          <p:blipFill>
            <a:blip r:embed="rId3"/>
            <a:stretch>
              <a:fillRect/>
            </a:stretch>
          </p:blipFill>
          <p:spPr>
            <a:xfrm>
              <a:off x="7355100" y="4343213"/>
              <a:ext cx="557513" cy="557513"/>
            </a:xfrm>
            <a:prstGeom prst="rect">
              <a:avLst/>
            </a:prstGeom>
          </p:spPr>
        </p:pic>
        <p:pic>
          <p:nvPicPr>
            <p:cNvPr id="26" name="Bildobjekt 25">
              <a:extLst>
                <a:ext uri="{FF2B5EF4-FFF2-40B4-BE49-F238E27FC236}">
                  <a16:creationId xmlns:a16="http://schemas.microsoft.com/office/drawing/2014/main" id="{27692953-4CB1-4699-B2C0-067EB23D6CEE}"/>
                </a:ext>
              </a:extLst>
            </p:cNvPr>
            <p:cNvPicPr>
              <a:picLocks noChangeAspect="1"/>
            </p:cNvPicPr>
            <p:nvPr/>
          </p:nvPicPr>
          <p:blipFill>
            <a:blip r:embed="rId6"/>
            <a:stretch>
              <a:fillRect/>
            </a:stretch>
          </p:blipFill>
          <p:spPr>
            <a:xfrm>
              <a:off x="4511705" y="4365475"/>
              <a:ext cx="499392" cy="499392"/>
            </a:xfrm>
            <a:prstGeom prst="rect">
              <a:avLst/>
            </a:prstGeom>
          </p:spPr>
        </p:pic>
        <p:sp>
          <p:nvSpPr>
            <p:cNvPr id="28" name="Högerpil 34">
              <a:extLst>
                <a:ext uri="{FF2B5EF4-FFF2-40B4-BE49-F238E27FC236}">
                  <a16:creationId xmlns:a16="http://schemas.microsoft.com/office/drawing/2014/main" id="{801FBAB1-0C0E-4071-A5A1-46974F46C63A}"/>
                </a:ext>
              </a:extLst>
            </p:cNvPr>
            <p:cNvSpPr/>
            <p:nvPr/>
          </p:nvSpPr>
          <p:spPr>
            <a:xfrm rot="8747146">
              <a:off x="6844933" y="4997762"/>
              <a:ext cx="368246" cy="251947"/>
            </a:xfrm>
            <a:prstGeom prst="rightArrow">
              <a:avLst/>
            </a:prstGeom>
            <a:solidFill>
              <a:srgbClr val="FB9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30" name="Ellips 29">
              <a:extLst>
                <a:ext uri="{FF2B5EF4-FFF2-40B4-BE49-F238E27FC236}">
                  <a16:creationId xmlns:a16="http://schemas.microsoft.com/office/drawing/2014/main" id="{B165C285-0BD8-4006-8528-3A4D3A4B53B8}"/>
                </a:ext>
              </a:extLst>
            </p:cNvPr>
            <p:cNvSpPr/>
            <p:nvPr/>
          </p:nvSpPr>
          <p:spPr>
            <a:xfrm>
              <a:off x="5765094" y="4943680"/>
              <a:ext cx="934381" cy="934381"/>
            </a:xfrm>
            <a:prstGeom prst="ellipse">
              <a:avLst/>
            </a:prstGeom>
            <a:noFill/>
            <a:ln w="120650" cap="flat" cmpd="sng" algn="ctr">
              <a:solidFill>
                <a:schemeClr val="accent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1" name="Rektangel 30">
              <a:extLst>
                <a:ext uri="{FF2B5EF4-FFF2-40B4-BE49-F238E27FC236}">
                  <a16:creationId xmlns:a16="http://schemas.microsoft.com/office/drawing/2014/main" id="{7672004B-3BB8-435E-80DD-0639F9A28D79}"/>
                </a:ext>
              </a:extLst>
            </p:cNvPr>
            <p:cNvSpPr/>
            <p:nvPr/>
          </p:nvSpPr>
          <p:spPr>
            <a:xfrm>
              <a:off x="5750275" y="4894052"/>
              <a:ext cx="971350" cy="996068"/>
            </a:xfrm>
            <a:prstGeom prst="rect">
              <a:avLst/>
            </a:prstGeom>
            <a:ln>
              <a:noFill/>
            </a:ln>
          </p:spPr>
          <p:txBody>
            <a:bodyPr wrap="square">
              <a:prstTxWarp prst="textArchDown">
                <a:avLst>
                  <a:gd name="adj" fmla="val 19820264"/>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b="1" dirty="0">
                  <a:solidFill>
                    <a:srgbClr val="FFFFFF"/>
                  </a:solidFill>
                </a:rPr>
                <a:t>Bygga </a:t>
              </a:r>
              <a:r>
                <a:rPr lang="sv-SE" sz="1000" b="1" dirty="0" err="1">
                  <a:solidFill>
                    <a:srgbClr val="FFFFFF"/>
                  </a:solidFill>
                </a:rPr>
                <a:t>mockups</a:t>
              </a:r>
              <a:r>
                <a:rPr lang="sv-SE" sz="1000" b="1" dirty="0">
                  <a:solidFill>
                    <a:srgbClr val="FFFFFF"/>
                  </a:solidFill>
                </a:rPr>
                <a:t> och prototyper</a:t>
              </a:r>
              <a:endParaRPr kumimoji="0" lang="sv-SE" sz="1000" b="1" i="0" u="none" strike="noStrike" kern="0" cap="none" spc="0" normalizeH="0" baseline="0" noProof="0" dirty="0">
                <a:ln>
                  <a:noFill/>
                </a:ln>
                <a:solidFill>
                  <a:srgbClr val="FFFFFF"/>
                </a:solidFill>
                <a:effectLst/>
                <a:uLnTx/>
                <a:uFillTx/>
                <a:latin typeface="Arial"/>
                <a:cs typeface="Arial"/>
                <a:sym typeface="Arial"/>
              </a:endParaRPr>
            </a:p>
          </p:txBody>
        </p:sp>
        <p:pic>
          <p:nvPicPr>
            <p:cNvPr id="32" name="Bildobjekt 31">
              <a:extLst>
                <a:ext uri="{FF2B5EF4-FFF2-40B4-BE49-F238E27FC236}">
                  <a16:creationId xmlns:a16="http://schemas.microsoft.com/office/drawing/2014/main" id="{5F5C78D6-FD82-4001-8A94-03F4710D2980}"/>
                </a:ext>
              </a:extLst>
            </p:cNvPr>
            <p:cNvPicPr>
              <a:picLocks noChangeAspect="1"/>
            </p:cNvPicPr>
            <p:nvPr/>
          </p:nvPicPr>
          <p:blipFill>
            <a:blip r:embed="rId6"/>
            <a:stretch>
              <a:fillRect/>
            </a:stretch>
          </p:blipFill>
          <p:spPr>
            <a:xfrm>
              <a:off x="6005841" y="5150237"/>
              <a:ext cx="499392" cy="499392"/>
            </a:xfrm>
            <a:prstGeom prst="rect">
              <a:avLst/>
            </a:prstGeom>
          </p:spPr>
        </p:pic>
        <p:sp>
          <p:nvSpPr>
            <p:cNvPr id="33" name="Högerpil 34">
              <a:extLst>
                <a:ext uri="{FF2B5EF4-FFF2-40B4-BE49-F238E27FC236}">
                  <a16:creationId xmlns:a16="http://schemas.microsoft.com/office/drawing/2014/main" id="{34BCB794-805E-4A48-975E-8092A18A9925}"/>
                </a:ext>
              </a:extLst>
            </p:cNvPr>
            <p:cNvSpPr/>
            <p:nvPr/>
          </p:nvSpPr>
          <p:spPr>
            <a:xfrm rot="16200000">
              <a:off x="4542257" y="3715128"/>
              <a:ext cx="368246" cy="251947"/>
            </a:xfrm>
            <a:prstGeom prst="rightArrow">
              <a:avLst/>
            </a:prstGeom>
            <a:solidFill>
              <a:srgbClr val="FB9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9" name="Högerpil 34">
              <a:extLst>
                <a:ext uri="{FF2B5EF4-FFF2-40B4-BE49-F238E27FC236}">
                  <a16:creationId xmlns:a16="http://schemas.microsoft.com/office/drawing/2014/main" id="{0942D797-66FF-469B-A3C4-533AE6EEC4DE}"/>
                </a:ext>
              </a:extLst>
            </p:cNvPr>
            <p:cNvSpPr/>
            <p:nvPr/>
          </p:nvSpPr>
          <p:spPr>
            <a:xfrm rot="12168321">
              <a:off x="5115077" y="5149866"/>
              <a:ext cx="368246" cy="251947"/>
            </a:xfrm>
            <a:prstGeom prst="rightArrow">
              <a:avLst/>
            </a:prstGeom>
            <a:solidFill>
              <a:srgbClr val="FB9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34" name="Högerpil 34">
              <a:extLst>
                <a:ext uri="{FF2B5EF4-FFF2-40B4-BE49-F238E27FC236}">
                  <a16:creationId xmlns:a16="http://schemas.microsoft.com/office/drawing/2014/main" id="{DFA7ACA9-D0D8-4089-93E3-3B2BCBED5E91}"/>
                </a:ext>
              </a:extLst>
            </p:cNvPr>
            <p:cNvSpPr/>
            <p:nvPr/>
          </p:nvSpPr>
          <p:spPr>
            <a:xfrm rot="19796272">
              <a:off x="5137155" y="2389242"/>
              <a:ext cx="368246" cy="251947"/>
            </a:xfrm>
            <a:prstGeom prst="rightArrow">
              <a:avLst/>
            </a:prstGeom>
            <a:solidFill>
              <a:srgbClr val="FB9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36" name="Högerpil 34">
              <a:extLst>
                <a:ext uri="{FF2B5EF4-FFF2-40B4-BE49-F238E27FC236}">
                  <a16:creationId xmlns:a16="http://schemas.microsoft.com/office/drawing/2014/main" id="{C7C057F9-290F-4F5D-93FD-D2FA5FE6AE8D}"/>
                </a:ext>
              </a:extLst>
            </p:cNvPr>
            <p:cNvSpPr/>
            <p:nvPr/>
          </p:nvSpPr>
          <p:spPr>
            <a:xfrm rot="5564835">
              <a:off x="7449732" y="3745756"/>
              <a:ext cx="368246" cy="251947"/>
            </a:xfrm>
            <a:prstGeom prst="rightArrow">
              <a:avLst/>
            </a:prstGeom>
            <a:solidFill>
              <a:srgbClr val="FB9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37" name="Högerpil 34">
              <a:extLst>
                <a:ext uri="{FF2B5EF4-FFF2-40B4-BE49-F238E27FC236}">
                  <a16:creationId xmlns:a16="http://schemas.microsoft.com/office/drawing/2014/main" id="{FC64C3A3-7962-422B-A762-2DB8B5C203BB}"/>
                </a:ext>
              </a:extLst>
            </p:cNvPr>
            <p:cNvSpPr/>
            <p:nvPr/>
          </p:nvSpPr>
          <p:spPr>
            <a:xfrm rot="1932545">
              <a:off x="6744187" y="2542808"/>
              <a:ext cx="368246" cy="251947"/>
            </a:xfrm>
            <a:prstGeom prst="rightArrow">
              <a:avLst/>
            </a:prstGeom>
            <a:solidFill>
              <a:srgbClr val="FB9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grpSp>
        <p:nvGrpSpPr>
          <p:cNvPr id="5" name="Grupp 4">
            <a:extLst>
              <a:ext uri="{FF2B5EF4-FFF2-40B4-BE49-F238E27FC236}">
                <a16:creationId xmlns:a16="http://schemas.microsoft.com/office/drawing/2014/main" id="{383CEBFE-AF3D-4BBC-A7BB-3CFE428AC253}"/>
              </a:ext>
            </a:extLst>
          </p:cNvPr>
          <p:cNvGrpSpPr/>
          <p:nvPr/>
        </p:nvGrpSpPr>
        <p:grpSpPr>
          <a:xfrm>
            <a:off x="3903096" y="911597"/>
            <a:ext cx="1369749" cy="1116254"/>
            <a:chOff x="3903096" y="1107545"/>
            <a:chExt cx="1369749" cy="1116254"/>
          </a:xfrm>
        </p:grpSpPr>
        <p:grpSp>
          <p:nvGrpSpPr>
            <p:cNvPr id="3" name="Grupp 2">
              <a:extLst>
                <a:ext uri="{FF2B5EF4-FFF2-40B4-BE49-F238E27FC236}">
                  <a16:creationId xmlns:a16="http://schemas.microsoft.com/office/drawing/2014/main" id="{F4A80BBD-1FF9-4D7D-819C-3CBA030E669D}"/>
                </a:ext>
              </a:extLst>
            </p:cNvPr>
            <p:cNvGrpSpPr/>
            <p:nvPr/>
          </p:nvGrpSpPr>
          <p:grpSpPr>
            <a:xfrm>
              <a:off x="3903096" y="1107545"/>
              <a:ext cx="971350" cy="996068"/>
              <a:chOff x="623392" y="1533554"/>
              <a:chExt cx="971350" cy="996068"/>
            </a:xfrm>
          </p:grpSpPr>
          <p:sp>
            <p:nvSpPr>
              <p:cNvPr id="42" name="Ellips 41">
                <a:extLst>
                  <a:ext uri="{FF2B5EF4-FFF2-40B4-BE49-F238E27FC236}">
                    <a16:creationId xmlns:a16="http://schemas.microsoft.com/office/drawing/2014/main" id="{D0D50D24-1ABF-460F-950B-2A46CEEFFD31}"/>
                  </a:ext>
                </a:extLst>
              </p:cNvPr>
              <p:cNvSpPr/>
              <p:nvPr/>
            </p:nvSpPr>
            <p:spPr>
              <a:xfrm>
                <a:off x="640328" y="1576831"/>
                <a:ext cx="934381" cy="934381"/>
              </a:xfrm>
              <a:prstGeom prst="ellipse">
                <a:avLst/>
              </a:prstGeom>
              <a:noFill/>
              <a:ln w="120650" cap="flat" cmpd="sng" algn="ctr">
                <a:solidFill>
                  <a:schemeClr val="accent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43" name="Rektangel 42">
                <a:extLst>
                  <a:ext uri="{FF2B5EF4-FFF2-40B4-BE49-F238E27FC236}">
                    <a16:creationId xmlns:a16="http://schemas.microsoft.com/office/drawing/2014/main" id="{16416200-897C-4AD5-B5F8-0F20B790D231}"/>
                  </a:ext>
                </a:extLst>
              </p:cNvPr>
              <p:cNvSpPr/>
              <p:nvPr/>
            </p:nvSpPr>
            <p:spPr>
              <a:xfrm>
                <a:off x="623392" y="1533554"/>
                <a:ext cx="971350" cy="996068"/>
              </a:xfrm>
              <a:prstGeom prst="rect">
                <a:avLst/>
              </a:prstGeom>
              <a:ln>
                <a:noFill/>
              </a:ln>
            </p:spPr>
            <p:txBody>
              <a:bodyPr wrap="square">
                <a:prstTxWarp prst="textArchDown">
                  <a:avLst>
                    <a:gd name="adj" fmla="val 19820264"/>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0" cap="none" spc="0" normalizeH="0" baseline="0" noProof="0" dirty="0">
                    <a:ln>
                      <a:noFill/>
                    </a:ln>
                    <a:solidFill>
                      <a:srgbClr val="FFFFFF"/>
                    </a:solidFill>
                    <a:effectLst/>
                    <a:uLnTx/>
                    <a:uFillTx/>
                    <a:latin typeface="Arial"/>
                    <a:cs typeface="Arial"/>
                    <a:sym typeface="Arial"/>
                  </a:rPr>
                  <a:t>Förberedelser</a:t>
                </a:r>
              </a:p>
            </p:txBody>
          </p:sp>
          <p:pic>
            <p:nvPicPr>
              <p:cNvPr id="45" name="Bildobjekt 44">
                <a:extLst>
                  <a:ext uri="{FF2B5EF4-FFF2-40B4-BE49-F238E27FC236}">
                    <a16:creationId xmlns:a16="http://schemas.microsoft.com/office/drawing/2014/main" id="{CC0B36EA-4983-43BD-90F7-8E74302AD1F4}"/>
                  </a:ext>
                </a:extLst>
              </p:cNvPr>
              <p:cNvPicPr>
                <a:picLocks noChangeAspect="1"/>
              </p:cNvPicPr>
              <p:nvPr/>
            </p:nvPicPr>
            <p:blipFill>
              <a:blip r:embed="rId3"/>
              <a:stretch>
                <a:fillRect/>
              </a:stretch>
            </p:blipFill>
            <p:spPr>
              <a:xfrm>
                <a:off x="836512" y="1756440"/>
                <a:ext cx="557513" cy="557513"/>
              </a:xfrm>
              <a:prstGeom prst="rect">
                <a:avLst/>
              </a:prstGeom>
            </p:spPr>
          </p:pic>
        </p:grpSp>
        <p:sp>
          <p:nvSpPr>
            <p:cNvPr id="46" name="Högerpil 33">
              <a:extLst>
                <a:ext uri="{FF2B5EF4-FFF2-40B4-BE49-F238E27FC236}">
                  <a16:creationId xmlns:a16="http://schemas.microsoft.com/office/drawing/2014/main" id="{5F6E4BAA-8522-4870-A517-681F322AE0D8}"/>
                </a:ext>
              </a:extLst>
            </p:cNvPr>
            <p:cNvSpPr/>
            <p:nvPr/>
          </p:nvSpPr>
          <p:spPr>
            <a:xfrm rot="1553235">
              <a:off x="4904599" y="1971852"/>
              <a:ext cx="368246" cy="251947"/>
            </a:xfrm>
            <a:prstGeom prst="rightArrow">
              <a:avLst/>
            </a:prstGeom>
            <a:solidFill>
              <a:srgbClr val="FB9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grpSp>
        <p:nvGrpSpPr>
          <p:cNvPr id="27" name="Grupp 26">
            <a:extLst>
              <a:ext uri="{FF2B5EF4-FFF2-40B4-BE49-F238E27FC236}">
                <a16:creationId xmlns:a16="http://schemas.microsoft.com/office/drawing/2014/main" id="{5C01C2E8-85A8-4EF0-8EC0-6478EAE76C61}"/>
              </a:ext>
            </a:extLst>
          </p:cNvPr>
          <p:cNvGrpSpPr/>
          <p:nvPr/>
        </p:nvGrpSpPr>
        <p:grpSpPr>
          <a:xfrm>
            <a:off x="8076953" y="4152415"/>
            <a:ext cx="1792505" cy="967400"/>
            <a:chOff x="8518423" y="3862489"/>
            <a:chExt cx="1792505" cy="967400"/>
          </a:xfrm>
        </p:grpSpPr>
        <p:grpSp>
          <p:nvGrpSpPr>
            <p:cNvPr id="38" name="Grupp 37">
              <a:extLst>
                <a:ext uri="{FF2B5EF4-FFF2-40B4-BE49-F238E27FC236}">
                  <a16:creationId xmlns:a16="http://schemas.microsoft.com/office/drawing/2014/main" id="{8439237D-D52F-4721-85D2-348FD197057E}"/>
                </a:ext>
              </a:extLst>
            </p:cNvPr>
            <p:cNvGrpSpPr/>
            <p:nvPr/>
          </p:nvGrpSpPr>
          <p:grpSpPr>
            <a:xfrm>
              <a:off x="9355561" y="3862489"/>
              <a:ext cx="955367" cy="967400"/>
              <a:chOff x="883657" y="4340726"/>
              <a:chExt cx="955367" cy="967400"/>
            </a:xfrm>
          </p:grpSpPr>
          <p:pic>
            <p:nvPicPr>
              <p:cNvPr id="39" name="Bildobjekt 38">
                <a:extLst>
                  <a:ext uri="{FF2B5EF4-FFF2-40B4-BE49-F238E27FC236}">
                    <a16:creationId xmlns:a16="http://schemas.microsoft.com/office/drawing/2014/main" id="{A8D2FDFB-FE5D-4E91-8A4B-5779B136F290}"/>
                  </a:ext>
                </a:extLst>
              </p:cNvPr>
              <p:cNvPicPr>
                <a:picLocks noChangeAspect="1"/>
              </p:cNvPicPr>
              <p:nvPr/>
            </p:nvPicPr>
            <p:blipFill rotWithShape="1">
              <a:blip r:embed="rId7"/>
              <a:srcRect l="35354"/>
              <a:stretch/>
            </p:blipFill>
            <p:spPr>
              <a:xfrm>
                <a:off x="890035" y="4359136"/>
                <a:ext cx="948989" cy="942435"/>
              </a:xfrm>
              <a:prstGeom prst="ellipse">
                <a:avLst/>
              </a:prstGeom>
              <a:solidFill>
                <a:schemeClr val="accent2"/>
              </a:solidFill>
              <a:ln>
                <a:solidFill>
                  <a:srgbClr val="A5A5A5">
                    <a:lumMod val="50000"/>
                  </a:srgbClr>
                </a:solidFill>
              </a:ln>
              <a:effectLst>
                <a:softEdge rad="112500"/>
              </a:effectLst>
            </p:spPr>
          </p:pic>
          <p:sp>
            <p:nvSpPr>
              <p:cNvPr id="40" name="Ellips 39">
                <a:extLst>
                  <a:ext uri="{FF2B5EF4-FFF2-40B4-BE49-F238E27FC236}">
                    <a16:creationId xmlns:a16="http://schemas.microsoft.com/office/drawing/2014/main" id="{B38E8BA1-553D-4D00-9015-91E1B03758F5}"/>
                  </a:ext>
                </a:extLst>
              </p:cNvPr>
              <p:cNvSpPr/>
              <p:nvPr/>
            </p:nvSpPr>
            <p:spPr>
              <a:xfrm>
                <a:off x="883657" y="4340726"/>
                <a:ext cx="948988" cy="948990"/>
              </a:xfrm>
              <a:prstGeom prst="ellipse">
                <a:avLst/>
              </a:prstGeom>
              <a:noFill/>
              <a:ln w="120650" cap="flat" cmpd="sng" algn="ctr">
                <a:solidFill>
                  <a:srgbClr val="60236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1" name="Rektangel 40">
                <a:extLst>
                  <a:ext uri="{FF2B5EF4-FFF2-40B4-BE49-F238E27FC236}">
                    <a16:creationId xmlns:a16="http://schemas.microsoft.com/office/drawing/2014/main" id="{EA6D43E7-390D-48BA-818F-DD050E9557B0}"/>
                  </a:ext>
                </a:extLst>
              </p:cNvPr>
              <p:cNvSpPr/>
              <p:nvPr/>
            </p:nvSpPr>
            <p:spPr>
              <a:xfrm>
                <a:off x="884815" y="4359136"/>
                <a:ext cx="937846" cy="948990"/>
              </a:xfrm>
              <a:prstGeom prst="rect">
                <a:avLst/>
              </a:prstGeom>
              <a:noFill/>
              <a:ln>
                <a:noFill/>
              </a:ln>
            </p:spPr>
            <p:txBody>
              <a:bodyPr wrap="square">
                <a:prstTxWarp prst="textArchDown">
                  <a:avLst>
                    <a:gd name="adj" fmla="val 19820264"/>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0" cap="none" spc="0" normalizeH="0" baseline="0" noProof="0" dirty="0">
                    <a:ln>
                      <a:noFill/>
                    </a:ln>
                    <a:solidFill>
                      <a:prstClr val="white"/>
                    </a:solidFill>
                    <a:effectLst/>
                    <a:uLnTx/>
                    <a:uFillTx/>
                    <a:latin typeface="Arial"/>
                    <a:cs typeface="Arial"/>
                    <a:sym typeface="Arial"/>
                  </a:rPr>
                  <a:t>Generiska digitala tvillingar</a:t>
                </a:r>
              </a:p>
            </p:txBody>
          </p:sp>
        </p:grpSp>
        <p:sp>
          <p:nvSpPr>
            <p:cNvPr id="47" name="Högerpil 33">
              <a:extLst>
                <a:ext uri="{FF2B5EF4-FFF2-40B4-BE49-F238E27FC236}">
                  <a16:creationId xmlns:a16="http://schemas.microsoft.com/office/drawing/2014/main" id="{11CBB65C-DF1B-415F-A52F-DFB714B57DD9}"/>
                </a:ext>
              </a:extLst>
            </p:cNvPr>
            <p:cNvSpPr/>
            <p:nvPr/>
          </p:nvSpPr>
          <p:spPr>
            <a:xfrm rot="10800000">
              <a:off x="8518423" y="4204683"/>
              <a:ext cx="684000" cy="251947"/>
            </a:xfrm>
            <a:prstGeom prst="rightArrow">
              <a:avLst/>
            </a:prstGeom>
            <a:solidFill>
              <a:srgbClr val="FB9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spTree>
    <p:extLst>
      <p:ext uri="{BB962C8B-B14F-4D97-AF65-F5344CB8AC3E}">
        <p14:creationId xmlns:p14="http://schemas.microsoft.com/office/powerpoint/2010/main" val="6139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ACFBE1-00DA-4A6A-9F6B-796D79259B9A}"/>
              </a:ext>
            </a:extLst>
          </p:cNvPr>
          <p:cNvSpPr>
            <a:spLocks noGrp="1"/>
          </p:cNvSpPr>
          <p:nvPr>
            <p:ph type="title"/>
          </p:nvPr>
        </p:nvSpPr>
        <p:spPr/>
        <p:txBody>
          <a:bodyPr/>
          <a:lstStyle/>
          <a:p>
            <a:r>
              <a:rPr lang="sv-SE" dirty="0"/>
              <a:t>Talare</a:t>
            </a:r>
          </a:p>
        </p:txBody>
      </p:sp>
      <p:sp>
        <p:nvSpPr>
          <p:cNvPr id="5" name="Ellips 4">
            <a:extLst>
              <a:ext uri="{FF2B5EF4-FFF2-40B4-BE49-F238E27FC236}">
                <a16:creationId xmlns:a16="http://schemas.microsoft.com/office/drawing/2014/main" id="{7A10EFA3-C1C4-42AA-8DAB-E042F49C35AB}"/>
              </a:ext>
            </a:extLst>
          </p:cNvPr>
          <p:cNvSpPr/>
          <p:nvPr/>
        </p:nvSpPr>
        <p:spPr>
          <a:xfrm>
            <a:off x="829559" y="2068486"/>
            <a:ext cx="1687398" cy="1687398"/>
          </a:xfrm>
          <a:prstGeom prst="ellipse">
            <a:avLst/>
          </a:prstGeom>
          <a:solidFill>
            <a:schemeClr val="accent1"/>
          </a:soli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Google Shape;236;p1">
            <a:extLst>
              <a:ext uri="{FF2B5EF4-FFF2-40B4-BE49-F238E27FC236}">
                <a16:creationId xmlns:a16="http://schemas.microsoft.com/office/drawing/2014/main" id="{F30FF44C-426A-4B4C-A69E-C4704518798C}"/>
              </a:ext>
            </a:extLst>
          </p:cNvPr>
          <p:cNvPicPr preferRelativeResize="0"/>
          <p:nvPr/>
        </p:nvPicPr>
        <p:blipFill rotWithShape="1">
          <a:blip r:embed="rId3">
            <a:alphaModFix/>
            <a:lum bright="70000" contrast="-70000"/>
            <a:extLst>
              <a:ext uri="{BEBA8EAE-BF5A-486C-A8C5-ECC9F3942E4B}">
                <a14:imgProps xmlns:a14="http://schemas.microsoft.com/office/drawing/2010/main">
                  <a14:imgLayer r:embed="rId4">
                    <a14:imgEffect>
                      <a14:artisticPhotocopy/>
                    </a14:imgEffect>
                  </a14:imgLayer>
                </a14:imgProps>
              </a:ext>
            </a:extLst>
          </a:blip>
          <a:srcRect/>
          <a:stretch/>
        </p:blipFill>
        <p:spPr>
          <a:xfrm>
            <a:off x="991670" y="2730987"/>
            <a:ext cx="1431020" cy="304092"/>
          </a:xfrm>
          <a:prstGeom prst="rect">
            <a:avLst/>
          </a:prstGeom>
          <a:noFill/>
          <a:ln>
            <a:noFill/>
          </a:ln>
        </p:spPr>
      </p:pic>
      <p:pic>
        <p:nvPicPr>
          <p:cNvPr id="13" name="Google Shape;238;p1" descr="Kista Science City logo">
            <a:extLst>
              <a:ext uri="{FF2B5EF4-FFF2-40B4-BE49-F238E27FC236}">
                <a16:creationId xmlns:a16="http://schemas.microsoft.com/office/drawing/2014/main" id="{EEA563C8-3F02-4ED7-A967-246E13FE6562}"/>
              </a:ext>
            </a:extLst>
          </p:cNvPr>
          <p:cNvPicPr preferRelativeResize="0"/>
          <p:nvPr/>
        </p:nvPicPr>
        <p:blipFill rotWithShape="1">
          <a:blip r:embed="rId5">
            <a:alphaModFix/>
            <a:biLevel thresh="25000"/>
            <a:extLst>
              <a:ext uri="{BEBA8EAE-BF5A-486C-A8C5-ECC9F3942E4B}">
                <a14:imgProps xmlns:a14="http://schemas.microsoft.com/office/drawing/2010/main">
                  <a14:imgLayer r:embed="rId6">
                    <a14:imgEffect>
                      <a14:artisticPhotocopy/>
                    </a14:imgEffect>
                  </a14:imgLayer>
                </a14:imgProps>
              </a:ext>
            </a:extLst>
          </a:blip>
          <a:srcRect/>
          <a:stretch/>
        </p:blipFill>
        <p:spPr>
          <a:xfrm>
            <a:off x="6433447" y="4668758"/>
            <a:ext cx="1131907" cy="440570"/>
          </a:xfrm>
          <a:prstGeom prst="rect">
            <a:avLst/>
          </a:prstGeom>
          <a:noFill/>
          <a:ln>
            <a:noFill/>
          </a:ln>
        </p:spPr>
      </p:pic>
      <p:pic>
        <p:nvPicPr>
          <p:cNvPr id="15" name="Bildobjekt 14">
            <a:extLst>
              <a:ext uri="{FF2B5EF4-FFF2-40B4-BE49-F238E27FC236}">
                <a16:creationId xmlns:a16="http://schemas.microsoft.com/office/drawing/2014/main" id="{98A358E2-D5B8-4ED7-830B-B9C7664813AC}"/>
              </a:ext>
            </a:extLst>
          </p:cNvPr>
          <p:cNvPicPr>
            <a:picLocks noChangeAspect="1"/>
          </p:cNvPicPr>
          <p:nvPr/>
        </p:nvPicPr>
        <p:blipFill>
          <a:blip r:embed="rId7"/>
          <a:stretch>
            <a:fillRect/>
          </a:stretch>
        </p:blipFill>
        <p:spPr>
          <a:xfrm>
            <a:off x="1884488" y="4547044"/>
            <a:ext cx="1531037" cy="646290"/>
          </a:xfrm>
          <a:prstGeom prst="rect">
            <a:avLst/>
          </a:prstGeom>
        </p:spPr>
      </p:pic>
      <p:sp>
        <p:nvSpPr>
          <p:cNvPr id="4" name="textruta 3">
            <a:extLst>
              <a:ext uri="{FF2B5EF4-FFF2-40B4-BE49-F238E27FC236}">
                <a16:creationId xmlns:a16="http://schemas.microsoft.com/office/drawing/2014/main" id="{2E911FDE-7554-4173-BD9E-001216B13AE8}"/>
              </a:ext>
            </a:extLst>
          </p:cNvPr>
          <p:cNvSpPr txBox="1"/>
          <p:nvPr/>
        </p:nvSpPr>
        <p:spPr>
          <a:xfrm>
            <a:off x="4905018" y="2467534"/>
            <a:ext cx="3818674" cy="830997"/>
          </a:xfrm>
          <a:prstGeom prst="rect">
            <a:avLst/>
          </a:prstGeom>
          <a:noFill/>
        </p:spPr>
        <p:txBody>
          <a:bodyPr wrap="none" rtlCol="0">
            <a:spAutoFit/>
          </a:bodyPr>
          <a:lstStyle/>
          <a:p>
            <a:r>
              <a:rPr lang="sv-SE" sz="2400" b="1" dirty="0"/>
              <a:t>Maria Holm</a:t>
            </a:r>
            <a:br>
              <a:rPr lang="sv-SE" sz="2400" dirty="0"/>
            </a:br>
            <a:r>
              <a:rPr lang="sv-SE" sz="2400" dirty="0"/>
              <a:t>maria.holm@stockholm.se</a:t>
            </a:r>
          </a:p>
        </p:txBody>
      </p:sp>
      <p:sp>
        <p:nvSpPr>
          <p:cNvPr id="12" name="Ellips 11">
            <a:extLst>
              <a:ext uri="{FF2B5EF4-FFF2-40B4-BE49-F238E27FC236}">
                <a16:creationId xmlns:a16="http://schemas.microsoft.com/office/drawing/2014/main" id="{C55E8B19-C525-41CC-A50C-AC3BF26186E9}"/>
              </a:ext>
            </a:extLst>
          </p:cNvPr>
          <p:cNvSpPr/>
          <p:nvPr/>
        </p:nvSpPr>
        <p:spPr>
          <a:xfrm>
            <a:off x="829559" y="2068486"/>
            <a:ext cx="1687398" cy="16873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Google Shape;237;p1" descr="RISE_RTO">
            <a:extLst>
              <a:ext uri="{FF2B5EF4-FFF2-40B4-BE49-F238E27FC236}">
                <a16:creationId xmlns:a16="http://schemas.microsoft.com/office/drawing/2014/main" id="{A797E62C-1ACC-49DC-A2D5-017244821E72}"/>
              </a:ext>
            </a:extLst>
          </p:cNvPr>
          <p:cNvPicPr preferRelativeResize="0"/>
          <p:nvPr/>
        </p:nvPicPr>
        <p:blipFill rotWithShape="1">
          <a:blip r:embed="rId8">
            <a:alphaModFix/>
            <a:lum bright="70000" contrast="-70000"/>
            <a:extLst>
              <a:ext uri="{BEBA8EAE-BF5A-486C-A8C5-ECC9F3942E4B}">
                <a14:imgProps xmlns:a14="http://schemas.microsoft.com/office/drawing/2010/main">
                  <a14:imgLayer r:embed="rId9">
                    <a14:imgEffect>
                      <a14:artisticPhotocopy/>
                    </a14:imgEffect>
                  </a14:imgLayer>
                </a14:imgProps>
              </a:ext>
            </a:extLst>
          </a:blip>
          <a:srcRect/>
          <a:stretch/>
        </p:blipFill>
        <p:spPr>
          <a:xfrm>
            <a:off x="1054213" y="2639506"/>
            <a:ext cx="1294416" cy="556597"/>
          </a:xfrm>
          <a:prstGeom prst="rect">
            <a:avLst/>
          </a:prstGeom>
          <a:noFill/>
          <a:ln>
            <a:noFill/>
          </a:ln>
        </p:spPr>
      </p:pic>
      <p:sp>
        <p:nvSpPr>
          <p:cNvPr id="19" name="Ellips 18">
            <a:extLst>
              <a:ext uri="{FF2B5EF4-FFF2-40B4-BE49-F238E27FC236}">
                <a16:creationId xmlns:a16="http://schemas.microsoft.com/office/drawing/2014/main" id="{2A820B00-7161-4E21-B5A8-416014AC83B7}"/>
              </a:ext>
            </a:extLst>
          </p:cNvPr>
          <p:cNvSpPr/>
          <p:nvPr/>
        </p:nvSpPr>
        <p:spPr>
          <a:xfrm>
            <a:off x="829308" y="2047591"/>
            <a:ext cx="1687398" cy="16873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F2583722-E6C6-4EFD-A653-59C123A309D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6942" y="2691980"/>
            <a:ext cx="1301880" cy="474036"/>
          </a:xfrm>
          <a:prstGeom prst="rect">
            <a:avLst/>
          </a:prstGeom>
        </p:spPr>
      </p:pic>
      <p:sp>
        <p:nvSpPr>
          <p:cNvPr id="21" name="Ellips 20">
            <a:extLst>
              <a:ext uri="{FF2B5EF4-FFF2-40B4-BE49-F238E27FC236}">
                <a16:creationId xmlns:a16="http://schemas.microsoft.com/office/drawing/2014/main" id="{B079EC51-94B8-4F82-A926-BCC062654351}"/>
              </a:ext>
            </a:extLst>
          </p:cNvPr>
          <p:cNvSpPr/>
          <p:nvPr/>
        </p:nvSpPr>
        <p:spPr>
          <a:xfrm>
            <a:off x="2907286" y="2087840"/>
            <a:ext cx="1606900" cy="1606900"/>
          </a:xfrm>
          <a:prstGeom prst="ellipse">
            <a:avLst/>
          </a:prstGeom>
          <a:blipFill>
            <a:blip r:embed="rId11"/>
            <a:stretch>
              <a:fillRect l="4073" t="-10489" r="4073" b="-10489"/>
            </a:stretch>
          </a:blip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3731ACD9-707C-42A9-9429-36C3012410B6}"/>
              </a:ext>
            </a:extLst>
          </p:cNvPr>
          <p:cNvSpPr/>
          <p:nvPr/>
        </p:nvSpPr>
        <p:spPr>
          <a:xfrm>
            <a:off x="2907286" y="2087840"/>
            <a:ext cx="1606900" cy="1606900"/>
          </a:xfrm>
          <a:prstGeom prst="ellipse">
            <a:avLst/>
          </a:prstGeom>
          <a:blipFill>
            <a:blip r:embed="rId12"/>
            <a:stretch>
              <a:fillRect/>
            </a:stretch>
          </a:blip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400256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llips 28">
            <a:extLst>
              <a:ext uri="{FF2B5EF4-FFF2-40B4-BE49-F238E27FC236}">
                <a16:creationId xmlns:a16="http://schemas.microsoft.com/office/drawing/2014/main" id="{4B2F4590-2136-4455-BF88-AD6AB0CA15CA}"/>
              </a:ext>
            </a:extLst>
          </p:cNvPr>
          <p:cNvSpPr/>
          <p:nvPr/>
        </p:nvSpPr>
        <p:spPr>
          <a:xfrm>
            <a:off x="8749339" y="2093823"/>
            <a:ext cx="1687398" cy="1687398"/>
          </a:xfrm>
          <a:prstGeom prst="ellipse">
            <a:avLst/>
          </a:prstGeom>
          <a:solidFill>
            <a:schemeClr val="bg1"/>
          </a:solidFill>
          <a:ln w="38100">
            <a:solidFill>
              <a:schemeClr val="accent1"/>
            </a:solid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DDABA9CA-51D8-42E7-9DA7-F970DB25DA80}"/>
              </a:ext>
            </a:extLst>
          </p:cNvPr>
          <p:cNvSpPr>
            <a:spLocks noGrp="1"/>
          </p:cNvSpPr>
          <p:nvPr>
            <p:ph type="title"/>
          </p:nvPr>
        </p:nvSpPr>
        <p:spPr/>
        <p:txBody>
          <a:bodyPr/>
          <a:lstStyle/>
          <a:p>
            <a:r>
              <a:rPr lang="sv-SE" dirty="0"/>
              <a:t>Dagens resa</a:t>
            </a:r>
          </a:p>
        </p:txBody>
      </p:sp>
      <p:grpSp>
        <p:nvGrpSpPr>
          <p:cNvPr id="6" name="Grupp 5">
            <a:extLst>
              <a:ext uri="{FF2B5EF4-FFF2-40B4-BE49-F238E27FC236}">
                <a16:creationId xmlns:a16="http://schemas.microsoft.com/office/drawing/2014/main" id="{697FB826-8DDC-4BD8-B5EC-FB0330ED6646}"/>
              </a:ext>
            </a:extLst>
          </p:cNvPr>
          <p:cNvGrpSpPr/>
          <p:nvPr/>
        </p:nvGrpSpPr>
        <p:grpSpPr>
          <a:xfrm>
            <a:off x="4801496" y="2068485"/>
            <a:ext cx="1687398" cy="1687398"/>
            <a:chOff x="4801496" y="2068485"/>
            <a:chExt cx="1687398" cy="1687398"/>
          </a:xfrm>
          <a:scene3d>
            <a:camera prst="perspectiveFront"/>
            <a:lightRig rig="threePt" dir="t"/>
          </a:scene3d>
        </p:grpSpPr>
        <p:sp>
          <p:nvSpPr>
            <p:cNvPr id="43" name="Ellips 42">
              <a:extLst>
                <a:ext uri="{FF2B5EF4-FFF2-40B4-BE49-F238E27FC236}">
                  <a16:creationId xmlns:a16="http://schemas.microsoft.com/office/drawing/2014/main" id="{A24DEE06-C7FD-4001-9A45-E32440FF5FD7}"/>
                </a:ext>
              </a:extLst>
            </p:cNvPr>
            <p:cNvSpPr/>
            <p:nvPr/>
          </p:nvSpPr>
          <p:spPr>
            <a:xfrm>
              <a:off x="4801496" y="2068485"/>
              <a:ext cx="1687398" cy="1687398"/>
            </a:xfrm>
            <a:prstGeom prst="ellipse">
              <a:avLst/>
            </a:prstGeom>
            <a:solidFill>
              <a:srgbClr val="452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0" name="textruta 89">
              <a:extLst>
                <a:ext uri="{FF2B5EF4-FFF2-40B4-BE49-F238E27FC236}">
                  <a16:creationId xmlns:a16="http://schemas.microsoft.com/office/drawing/2014/main" id="{EA14C4ED-FE84-4647-9689-9053C758BFF1}"/>
                </a:ext>
              </a:extLst>
            </p:cNvPr>
            <p:cNvSpPr txBox="1"/>
            <p:nvPr/>
          </p:nvSpPr>
          <p:spPr>
            <a:xfrm>
              <a:off x="5071209" y="2552802"/>
              <a:ext cx="1108823" cy="642090"/>
            </a:xfrm>
            <a:prstGeom prst="rect">
              <a:avLst/>
            </a:prstGeom>
            <a:noFill/>
          </p:spPr>
          <p:txBody>
            <a:bodyPr wrap="square" tIns="72000" rtlCol="0">
              <a:spAutoFit/>
            </a:bodyPr>
            <a:lstStyle/>
            <a:p>
              <a:pPr algn="ctr"/>
              <a:r>
                <a:rPr lang="sv-SE" sz="2400" b="1" dirty="0">
                  <a:solidFill>
                    <a:schemeClr val="bg1"/>
                  </a:solidFill>
                </a:rPr>
                <a:t>37</a:t>
              </a:r>
            </a:p>
            <a:p>
              <a:pPr algn="ctr"/>
              <a:r>
                <a:rPr lang="sv-SE" sz="1000" b="1" dirty="0">
                  <a:solidFill>
                    <a:schemeClr val="bg1"/>
                  </a:solidFill>
                </a:rPr>
                <a:t>användarfall</a:t>
              </a:r>
              <a:endParaRPr lang="sv-SE" sz="1200" b="1" dirty="0">
                <a:solidFill>
                  <a:schemeClr val="bg1"/>
                </a:solidFill>
              </a:endParaRPr>
            </a:p>
          </p:txBody>
        </p:sp>
      </p:grpSp>
      <p:grpSp>
        <p:nvGrpSpPr>
          <p:cNvPr id="8" name="Grupp 7">
            <a:extLst>
              <a:ext uri="{FF2B5EF4-FFF2-40B4-BE49-F238E27FC236}">
                <a16:creationId xmlns:a16="http://schemas.microsoft.com/office/drawing/2014/main" id="{D5779E82-9385-4C2A-BE02-720A932C4A51}"/>
              </a:ext>
            </a:extLst>
          </p:cNvPr>
          <p:cNvGrpSpPr/>
          <p:nvPr/>
        </p:nvGrpSpPr>
        <p:grpSpPr>
          <a:xfrm>
            <a:off x="6798895" y="2068485"/>
            <a:ext cx="1687398" cy="1687398"/>
            <a:chOff x="6798895" y="2068485"/>
            <a:chExt cx="1687398" cy="1687398"/>
          </a:xfrm>
          <a:scene3d>
            <a:camera prst="perspectiveFront"/>
            <a:lightRig rig="threePt" dir="t"/>
          </a:scene3d>
        </p:grpSpPr>
        <p:sp>
          <p:nvSpPr>
            <p:cNvPr id="48" name="Ellips 47">
              <a:extLst>
                <a:ext uri="{FF2B5EF4-FFF2-40B4-BE49-F238E27FC236}">
                  <a16:creationId xmlns:a16="http://schemas.microsoft.com/office/drawing/2014/main" id="{1856E27B-78AF-4E44-87E9-94CA0A93A307}"/>
                </a:ext>
              </a:extLst>
            </p:cNvPr>
            <p:cNvSpPr/>
            <p:nvPr/>
          </p:nvSpPr>
          <p:spPr>
            <a:xfrm>
              <a:off x="6798895" y="2068485"/>
              <a:ext cx="1687398" cy="1687398"/>
            </a:xfrm>
            <a:prstGeom prst="ellipse">
              <a:avLst/>
            </a:prstGeom>
            <a:solidFill>
              <a:srgbClr val="452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2" name="textruta 91">
              <a:extLst>
                <a:ext uri="{FF2B5EF4-FFF2-40B4-BE49-F238E27FC236}">
                  <a16:creationId xmlns:a16="http://schemas.microsoft.com/office/drawing/2014/main" id="{6B453746-99E7-431C-8726-A0A4F98F38DB}"/>
                </a:ext>
              </a:extLst>
            </p:cNvPr>
            <p:cNvSpPr txBox="1"/>
            <p:nvPr/>
          </p:nvSpPr>
          <p:spPr>
            <a:xfrm>
              <a:off x="7020781" y="2552802"/>
              <a:ext cx="1243626" cy="646331"/>
            </a:xfrm>
            <a:prstGeom prst="rect">
              <a:avLst/>
            </a:prstGeom>
            <a:noFill/>
          </p:spPr>
          <p:txBody>
            <a:bodyPr wrap="square" rtlCol="0">
              <a:spAutoFit/>
            </a:bodyPr>
            <a:lstStyle/>
            <a:p>
              <a:pPr algn="ctr"/>
              <a:r>
                <a:rPr lang="sv-SE" sz="2400" b="1" dirty="0">
                  <a:solidFill>
                    <a:schemeClr val="bg1"/>
                  </a:solidFill>
                </a:rPr>
                <a:t>8</a:t>
              </a:r>
            </a:p>
            <a:p>
              <a:pPr algn="ctr"/>
              <a:r>
                <a:rPr lang="sv-SE" sz="1050" b="1" dirty="0">
                  <a:solidFill>
                    <a:schemeClr val="bg1"/>
                  </a:solidFill>
                </a:rPr>
                <a:t>mockups</a:t>
              </a:r>
            </a:p>
          </p:txBody>
        </p:sp>
      </p:grpSp>
      <p:grpSp>
        <p:nvGrpSpPr>
          <p:cNvPr id="14" name="Grupp 13">
            <a:extLst>
              <a:ext uri="{FF2B5EF4-FFF2-40B4-BE49-F238E27FC236}">
                <a16:creationId xmlns:a16="http://schemas.microsoft.com/office/drawing/2014/main" id="{F1022217-7A44-4F3B-8E1A-745357B5F227}"/>
              </a:ext>
            </a:extLst>
          </p:cNvPr>
          <p:cNvGrpSpPr/>
          <p:nvPr/>
        </p:nvGrpSpPr>
        <p:grpSpPr>
          <a:xfrm>
            <a:off x="6858612" y="4166390"/>
            <a:ext cx="1687399" cy="1687398"/>
            <a:chOff x="6858612" y="4166390"/>
            <a:chExt cx="1687399" cy="1687398"/>
          </a:xfrm>
          <a:scene3d>
            <a:camera prst="perspectiveFront"/>
            <a:lightRig rig="threePt" dir="t"/>
          </a:scene3d>
        </p:grpSpPr>
        <p:sp>
          <p:nvSpPr>
            <p:cNvPr id="10" name="Ellips 9">
              <a:extLst>
                <a:ext uri="{FF2B5EF4-FFF2-40B4-BE49-F238E27FC236}">
                  <a16:creationId xmlns:a16="http://schemas.microsoft.com/office/drawing/2014/main" id="{CA069B5A-AAE3-41C5-A0AC-99A4E8719674}"/>
                </a:ext>
              </a:extLst>
            </p:cNvPr>
            <p:cNvSpPr/>
            <p:nvPr/>
          </p:nvSpPr>
          <p:spPr>
            <a:xfrm>
              <a:off x="6858612" y="4166390"/>
              <a:ext cx="1687398" cy="1687398"/>
            </a:xfrm>
            <a:prstGeom prst="ellipse">
              <a:avLst/>
            </a:prstGeom>
            <a:solidFill>
              <a:srgbClr val="452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3" name="textruta 92">
              <a:extLst>
                <a:ext uri="{FF2B5EF4-FFF2-40B4-BE49-F238E27FC236}">
                  <a16:creationId xmlns:a16="http://schemas.microsoft.com/office/drawing/2014/main" id="{114DFDE3-8377-4935-99D2-3C85BBB2D6CD}"/>
                </a:ext>
              </a:extLst>
            </p:cNvPr>
            <p:cNvSpPr txBox="1"/>
            <p:nvPr/>
          </p:nvSpPr>
          <p:spPr>
            <a:xfrm>
              <a:off x="6858612" y="4625368"/>
              <a:ext cx="1687399" cy="769441"/>
            </a:xfrm>
            <a:prstGeom prst="rect">
              <a:avLst/>
            </a:prstGeom>
            <a:noFill/>
          </p:spPr>
          <p:txBody>
            <a:bodyPr wrap="square" rtlCol="0">
              <a:spAutoFit/>
            </a:bodyPr>
            <a:lstStyle/>
            <a:p>
              <a:pPr algn="ctr"/>
              <a:r>
                <a:rPr lang="sv-SE" sz="2400" b="1" dirty="0">
                  <a:solidFill>
                    <a:schemeClr val="bg1"/>
                  </a:solidFill>
                </a:rPr>
                <a:t>Färdplan</a:t>
              </a:r>
            </a:p>
            <a:p>
              <a:pPr algn="ctr"/>
              <a:r>
                <a:rPr lang="sv-SE" sz="1000" b="1" dirty="0">
                  <a:solidFill>
                    <a:schemeClr val="bg1"/>
                  </a:solidFill>
                </a:rPr>
                <a:t>för kommunala digitala tvillingar</a:t>
              </a:r>
            </a:p>
          </p:txBody>
        </p:sp>
      </p:grpSp>
      <p:grpSp>
        <p:nvGrpSpPr>
          <p:cNvPr id="4" name="Grupp 3">
            <a:extLst>
              <a:ext uri="{FF2B5EF4-FFF2-40B4-BE49-F238E27FC236}">
                <a16:creationId xmlns:a16="http://schemas.microsoft.com/office/drawing/2014/main" id="{BB80061E-BEF6-4BE9-8690-C69D739D60D6}"/>
              </a:ext>
            </a:extLst>
          </p:cNvPr>
          <p:cNvGrpSpPr/>
          <p:nvPr/>
        </p:nvGrpSpPr>
        <p:grpSpPr>
          <a:xfrm>
            <a:off x="829559" y="2068486"/>
            <a:ext cx="1694776" cy="1687398"/>
            <a:chOff x="829559" y="2068486"/>
            <a:chExt cx="1694776" cy="1687398"/>
          </a:xfrm>
          <a:scene3d>
            <a:camera prst="perspectiveFront"/>
            <a:lightRig rig="threePt" dir="t"/>
          </a:scene3d>
        </p:grpSpPr>
        <p:sp>
          <p:nvSpPr>
            <p:cNvPr id="3" name="Ellips 2">
              <a:extLst>
                <a:ext uri="{FF2B5EF4-FFF2-40B4-BE49-F238E27FC236}">
                  <a16:creationId xmlns:a16="http://schemas.microsoft.com/office/drawing/2014/main" id="{4FA184B1-CE5E-41AC-A518-1655F0526ADD}"/>
                </a:ext>
              </a:extLst>
            </p:cNvPr>
            <p:cNvSpPr/>
            <p:nvPr/>
          </p:nvSpPr>
          <p:spPr>
            <a:xfrm>
              <a:off x="829559" y="2068486"/>
              <a:ext cx="1687398" cy="1687398"/>
            </a:xfrm>
            <a:prstGeom prst="ellipse">
              <a:avLst/>
            </a:prstGeom>
            <a:solidFill>
              <a:srgbClr val="452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textruta 41">
              <a:extLst>
                <a:ext uri="{FF2B5EF4-FFF2-40B4-BE49-F238E27FC236}">
                  <a16:creationId xmlns:a16="http://schemas.microsoft.com/office/drawing/2014/main" id="{4703C081-1671-403E-8933-677EF0769C86}"/>
                </a:ext>
              </a:extLst>
            </p:cNvPr>
            <p:cNvSpPr txBox="1"/>
            <p:nvPr/>
          </p:nvSpPr>
          <p:spPr>
            <a:xfrm>
              <a:off x="836936" y="2552802"/>
              <a:ext cx="1687399" cy="769441"/>
            </a:xfrm>
            <a:prstGeom prst="rect">
              <a:avLst/>
            </a:prstGeom>
            <a:noFill/>
          </p:spPr>
          <p:txBody>
            <a:bodyPr wrap="square" rtlCol="0">
              <a:spAutoFit/>
            </a:bodyPr>
            <a:lstStyle/>
            <a:p>
              <a:pPr algn="ctr"/>
              <a:r>
                <a:rPr lang="sv-SE" sz="2400" b="1" dirty="0">
                  <a:solidFill>
                    <a:schemeClr val="bg1"/>
                  </a:solidFill>
                </a:rPr>
                <a:t>Varför</a:t>
              </a:r>
            </a:p>
            <a:p>
              <a:pPr algn="ctr"/>
              <a:r>
                <a:rPr lang="sv-SE" sz="1000" b="1" dirty="0">
                  <a:solidFill>
                    <a:schemeClr val="bg1"/>
                  </a:solidFill>
                </a:rPr>
                <a:t>kommunala digitala tvillingar</a:t>
              </a:r>
            </a:p>
          </p:txBody>
        </p:sp>
      </p:grpSp>
      <p:grpSp>
        <p:nvGrpSpPr>
          <p:cNvPr id="5" name="Grupp 4">
            <a:extLst>
              <a:ext uri="{FF2B5EF4-FFF2-40B4-BE49-F238E27FC236}">
                <a16:creationId xmlns:a16="http://schemas.microsoft.com/office/drawing/2014/main" id="{172651E3-EC69-4FBF-AAD2-DAD655B27D4A}"/>
              </a:ext>
            </a:extLst>
          </p:cNvPr>
          <p:cNvGrpSpPr/>
          <p:nvPr/>
        </p:nvGrpSpPr>
        <p:grpSpPr>
          <a:xfrm>
            <a:off x="2598962" y="2068485"/>
            <a:ext cx="2102529" cy="1687398"/>
            <a:chOff x="2598962" y="2068485"/>
            <a:chExt cx="2102529" cy="1687398"/>
          </a:xfrm>
          <a:scene3d>
            <a:camera prst="perspectiveFront"/>
            <a:lightRig rig="threePt" dir="t"/>
          </a:scene3d>
        </p:grpSpPr>
        <p:sp>
          <p:nvSpPr>
            <p:cNvPr id="45" name="Ellips 44">
              <a:extLst>
                <a:ext uri="{FF2B5EF4-FFF2-40B4-BE49-F238E27FC236}">
                  <a16:creationId xmlns:a16="http://schemas.microsoft.com/office/drawing/2014/main" id="{7B810355-197C-4575-8A4C-87E52D41A396}"/>
                </a:ext>
              </a:extLst>
            </p:cNvPr>
            <p:cNvSpPr/>
            <p:nvPr/>
          </p:nvSpPr>
          <p:spPr>
            <a:xfrm>
              <a:off x="2804097" y="2068485"/>
              <a:ext cx="1687398" cy="16873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textruta 46">
              <a:extLst>
                <a:ext uri="{FF2B5EF4-FFF2-40B4-BE49-F238E27FC236}">
                  <a16:creationId xmlns:a16="http://schemas.microsoft.com/office/drawing/2014/main" id="{4EBF7862-2A76-45FB-A99D-2A97D7A8D891}"/>
                </a:ext>
              </a:extLst>
            </p:cNvPr>
            <p:cNvSpPr txBox="1"/>
            <p:nvPr/>
          </p:nvSpPr>
          <p:spPr>
            <a:xfrm>
              <a:off x="2598962" y="2552802"/>
              <a:ext cx="2102529" cy="923330"/>
            </a:xfrm>
            <a:prstGeom prst="rect">
              <a:avLst/>
            </a:prstGeom>
            <a:noFill/>
          </p:spPr>
          <p:txBody>
            <a:bodyPr wrap="square">
              <a:spAutoFit/>
            </a:bodyPr>
            <a:lstStyle/>
            <a:p>
              <a:pPr algn="ctr"/>
              <a:r>
                <a:rPr lang="sv-SE" sz="2400" b="1" dirty="0">
                  <a:solidFill>
                    <a:schemeClr val="bg1"/>
                  </a:solidFill>
                </a:rPr>
                <a:t>Metod</a:t>
              </a:r>
              <a:endParaRPr lang="sv-SE" sz="1400" b="1" dirty="0">
                <a:solidFill>
                  <a:schemeClr val="bg1"/>
                </a:solidFill>
              </a:endParaRPr>
            </a:p>
            <a:p>
              <a:pPr algn="ctr"/>
              <a:r>
                <a:rPr lang="sv-SE" sz="1000" b="1" dirty="0">
                  <a:solidFill>
                    <a:schemeClr val="bg1"/>
                  </a:solidFill>
                </a:rPr>
                <a:t>för framtagning av </a:t>
              </a:r>
            </a:p>
            <a:p>
              <a:pPr algn="ctr"/>
              <a:r>
                <a:rPr lang="sv-SE" sz="1000" b="1" dirty="0">
                  <a:solidFill>
                    <a:schemeClr val="bg1"/>
                  </a:solidFill>
                </a:rPr>
                <a:t>kommunala </a:t>
              </a:r>
            </a:p>
            <a:p>
              <a:pPr algn="ctr"/>
              <a:r>
                <a:rPr lang="sv-SE" sz="1000" b="1" dirty="0">
                  <a:solidFill>
                    <a:schemeClr val="bg1"/>
                  </a:solidFill>
                </a:rPr>
                <a:t>digitala tvillingar</a:t>
              </a:r>
            </a:p>
          </p:txBody>
        </p:sp>
      </p:grpSp>
      <p:grpSp>
        <p:nvGrpSpPr>
          <p:cNvPr id="11" name="Grupp 10">
            <a:extLst>
              <a:ext uri="{FF2B5EF4-FFF2-40B4-BE49-F238E27FC236}">
                <a16:creationId xmlns:a16="http://schemas.microsoft.com/office/drawing/2014/main" id="{066AB515-59DB-4203-A694-9FDAD70FE561}"/>
              </a:ext>
            </a:extLst>
          </p:cNvPr>
          <p:cNvGrpSpPr/>
          <p:nvPr/>
        </p:nvGrpSpPr>
        <p:grpSpPr>
          <a:xfrm>
            <a:off x="629370" y="4166390"/>
            <a:ext cx="2102529" cy="1687398"/>
            <a:chOff x="629370" y="4166390"/>
            <a:chExt cx="2102529" cy="1687398"/>
          </a:xfrm>
          <a:scene3d>
            <a:camera prst="perspectiveFront"/>
            <a:lightRig rig="threePt" dir="t"/>
          </a:scene3d>
        </p:grpSpPr>
        <p:sp>
          <p:nvSpPr>
            <p:cNvPr id="7" name="Ellips 6">
              <a:extLst>
                <a:ext uri="{FF2B5EF4-FFF2-40B4-BE49-F238E27FC236}">
                  <a16:creationId xmlns:a16="http://schemas.microsoft.com/office/drawing/2014/main" id="{C5AC6289-5194-4877-AF2B-BA51D6982402}"/>
                </a:ext>
              </a:extLst>
            </p:cNvPr>
            <p:cNvSpPr/>
            <p:nvPr/>
          </p:nvSpPr>
          <p:spPr>
            <a:xfrm>
              <a:off x="829559" y="4166390"/>
              <a:ext cx="1687398" cy="1687398"/>
            </a:xfrm>
            <a:prstGeom prst="ellipse">
              <a:avLst/>
            </a:prstGeom>
            <a:solidFill>
              <a:srgbClr val="452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textruta 48">
              <a:extLst>
                <a:ext uri="{FF2B5EF4-FFF2-40B4-BE49-F238E27FC236}">
                  <a16:creationId xmlns:a16="http://schemas.microsoft.com/office/drawing/2014/main" id="{8249329C-8139-40FF-B63B-9ABD5E47A2DA}"/>
                </a:ext>
              </a:extLst>
            </p:cNvPr>
            <p:cNvSpPr txBox="1"/>
            <p:nvPr/>
          </p:nvSpPr>
          <p:spPr>
            <a:xfrm>
              <a:off x="629370" y="4702310"/>
              <a:ext cx="2102529" cy="615553"/>
            </a:xfrm>
            <a:prstGeom prst="rect">
              <a:avLst/>
            </a:prstGeom>
            <a:noFill/>
          </p:spPr>
          <p:txBody>
            <a:bodyPr wrap="square">
              <a:spAutoFit/>
            </a:bodyPr>
            <a:lstStyle/>
            <a:p>
              <a:pPr algn="ctr"/>
              <a:r>
                <a:rPr lang="sv-SE" sz="2400" b="1" dirty="0">
                  <a:solidFill>
                    <a:schemeClr val="bg1"/>
                  </a:solidFill>
                </a:rPr>
                <a:t>Prototyp</a:t>
              </a:r>
              <a:endParaRPr lang="sv-SE" sz="1400" b="1" dirty="0">
                <a:solidFill>
                  <a:schemeClr val="bg1"/>
                </a:solidFill>
              </a:endParaRPr>
            </a:p>
            <a:p>
              <a:pPr algn="ctr"/>
              <a:r>
                <a:rPr lang="sv-SE" sz="1000" b="1" dirty="0">
                  <a:solidFill>
                    <a:schemeClr val="bg1"/>
                  </a:solidFill>
                </a:rPr>
                <a:t>i praktiken</a:t>
              </a:r>
            </a:p>
          </p:txBody>
        </p:sp>
      </p:grpSp>
      <p:sp>
        <p:nvSpPr>
          <p:cNvPr id="51" name="Ellips 50">
            <a:extLst>
              <a:ext uri="{FF2B5EF4-FFF2-40B4-BE49-F238E27FC236}">
                <a16:creationId xmlns:a16="http://schemas.microsoft.com/office/drawing/2014/main" id="{2EB5ACD0-3C4A-42E9-8513-5665CEEC8CCB}"/>
              </a:ext>
            </a:extLst>
          </p:cNvPr>
          <p:cNvSpPr/>
          <p:nvPr/>
        </p:nvSpPr>
        <p:spPr>
          <a:xfrm>
            <a:off x="9078962" y="5544845"/>
            <a:ext cx="308941" cy="3089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500" dirty="0"/>
              <a:t>Punkt</a:t>
            </a:r>
          </a:p>
        </p:txBody>
      </p:sp>
      <p:grpSp>
        <p:nvGrpSpPr>
          <p:cNvPr id="13" name="Grupp 12">
            <a:extLst>
              <a:ext uri="{FF2B5EF4-FFF2-40B4-BE49-F238E27FC236}">
                <a16:creationId xmlns:a16="http://schemas.microsoft.com/office/drawing/2014/main" id="{7F9E31ED-CDDA-4A5D-9222-24FC218AAC39}"/>
              </a:ext>
            </a:extLst>
          </p:cNvPr>
          <p:cNvGrpSpPr/>
          <p:nvPr/>
        </p:nvGrpSpPr>
        <p:grpSpPr>
          <a:xfrm>
            <a:off x="4775027" y="4166390"/>
            <a:ext cx="1687398" cy="1687398"/>
            <a:chOff x="4775027" y="4166390"/>
            <a:chExt cx="1687398" cy="1687398"/>
          </a:xfrm>
          <a:scene3d>
            <a:camera prst="perspectiveFront"/>
            <a:lightRig rig="threePt" dir="t"/>
          </a:scene3d>
        </p:grpSpPr>
        <p:sp>
          <p:nvSpPr>
            <p:cNvPr id="9" name="Ellips 8">
              <a:extLst>
                <a:ext uri="{FF2B5EF4-FFF2-40B4-BE49-F238E27FC236}">
                  <a16:creationId xmlns:a16="http://schemas.microsoft.com/office/drawing/2014/main" id="{EA223AD1-0F79-4F0D-8867-A3E1E21C6527}"/>
                </a:ext>
              </a:extLst>
            </p:cNvPr>
            <p:cNvSpPr/>
            <p:nvPr/>
          </p:nvSpPr>
          <p:spPr>
            <a:xfrm>
              <a:off x="4775027" y="4166390"/>
              <a:ext cx="1687398" cy="1687398"/>
            </a:xfrm>
            <a:prstGeom prst="ellipse">
              <a:avLst/>
            </a:prstGeom>
            <a:solidFill>
              <a:srgbClr val="452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textruta 51">
              <a:extLst>
                <a:ext uri="{FF2B5EF4-FFF2-40B4-BE49-F238E27FC236}">
                  <a16:creationId xmlns:a16="http://schemas.microsoft.com/office/drawing/2014/main" id="{376B23DB-1290-4EA6-9A0E-14490BA1D13C}"/>
                </a:ext>
              </a:extLst>
            </p:cNvPr>
            <p:cNvSpPr txBox="1"/>
            <p:nvPr/>
          </p:nvSpPr>
          <p:spPr>
            <a:xfrm>
              <a:off x="4981630" y="4625368"/>
              <a:ext cx="1327129" cy="769441"/>
            </a:xfrm>
            <a:prstGeom prst="rect">
              <a:avLst/>
            </a:prstGeom>
            <a:noFill/>
          </p:spPr>
          <p:txBody>
            <a:bodyPr wrap="square">
              <a:spAutoFit/>
            </a:bodyPr>
            <a:lstStyle/>
            <a:p>
              <a:pPr algn="ctr"/>
              <a:r>
                <a:rPr lang="sv-SE" sz="2400" b="1" dirty="0">
                  <a:solidFill>
                    <a:schemeClr val="bg1"/>
                  </a:solidFill>
                </a:rPr>
                <a:t>Vision</a:t>
              </a:r>
              <a:endParaRPr lang="sv-SE" sz="1400" b="1" dirty="0">
                <a:solidFill>
                  <a:schemeClr val="bg1"/>
                </a:solidFill>
              </a:endParaRPr>
            </a:p>
            <a:p>
              <a:pPr algn="ctr"/>
              <a:r>
                <a:rPr lang="sv-SE" sz="1000" b="1" dirty="0">
                  <a:solidFill>
                    <a:schemeClr val="bg1"/>
                  </a:solidFill>
                </a:rPr>
                <a:t>av en kommunal digital tvilling </a:t>
              </a:r>
            </a:p>
          </p:txBody>
        </p:sp>
      </p:grpSp>
      <p:grpSp>
        <p:nvGrpSpPr>
          <p:cNvPr id="12" name="Grupp 11">
            <a:extLst>
              <a:ext uri="{FF2B5EF4-FFF2-40B4-BE49-F238E27FC236}">
                <a16:creationId xmlns:a16="http://schemas.microsoft.com/office/drawing/2014/main" id="{ED0C4EDF-12D3-4170-936C-C7085B8E249E}"/>
              </a:ext>
            </a:extLst>
          </p:cNvPr>
          <p:cNvGrpSpPr/>
          <p:nvPr/>
        </p:nvGrpSpPr>
        <p:grpSpPr>
          <a:xfrm>
            <a:off x="2804097" y="4166388"/>
            <a:ext cx="1687398" cy="1687398"/>
            <a:chOff x="2804097" y="4166388"/>
            <a:chExt cx="1687398" cy="1687398"/>
          </a:xfrm>
          <a:scene3d>
            <a:camera prst="perspectiveFront"/>
            <a:lightRig rig="threePt" dir="t"/>
          </a:scene3d>
        </p:grpSpPr>
        <p:sp>
          <p:nvSpPr>
            <p:cNvPr id="50" name="Ellips 49">
              <a:extLst>
                <a:ext uri="{FF2B5EF4-FFF2-40B4-BE49-F238E27FC236}">
                  <a16:creationId xmlns:a16="http://schemas.microsoft.com/office/drawing/2014/main" id="{A039056C-86C1-4720-8150-2FCCFC870907}"/>
                </a:ext>
              </a:extLst>
            </p:cNvPr>
            <p:cNvSpPr/>
            <p:nvPr/>
          </p:nvSpPr>
          <p:spPr>
            <a:xfrm>
              <a:off x="2804097" y="4166388"/>
              <a:ext cx="1687398" cy="1687398"/>
            </a:xfrm>
            <a:prstGeom prst="ellipse">
              <a:avLst/>
            </a:prstGeom>
            <a:solidFill>
              <a:srgbClr val="452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textruta 52">
              <a:extLst>
                <a:ext uri="{FF2B5EF4-FFF2-40B4-BE49-F238E27FC236}">
                  <a16:creationId xmlns:a16="http://schemas.microsoft.com/office/drawing/2014/main" id="{A9CCD886-2F1C-4472-A30A-347D79B586BE}"/>
                </a:ext>
              </a:extLst>
            </p:cNvPr>
            <p:cNvSpPr txBox="1"/>
            <p:nvPr/>
          </p:nvSpPr>
          <p:spPr>
            <a:xfrm>
              <a:off x="2861093" y="4702310"/>
              <a:ext cx="1573405" cy="769441"/>
            </a:xfrm>
            <a:prstGeom prst="rect">
              <a:avLst/>
            </a:prstGeom>
            <a:noFill/>
          </p:spPr>
          <p:txBody>
            <a:bodyPr wrap="square">
              <a:spAutoFit/>
            </a:bodyPr>
            <a:lstStyle/>
            <a:p>
              <a:pPr algn="ctr"/>
              <a:r>
                <a:rPr lang="sv-SE" sz="2400" b="1" dirty="0">
                  <a:solidFill>
                    <a:schemeClr val="bg1"/>
                  </a:solidFill>
                </a:rPr>
                <a:t>IoT</a:t>
              </a:r>
              <a:endParaRPr lang="sv-SE" sz="1400" b="1" dirty="0">
                <a:solidFill>
                  <a:schemeClr val="bg1"/>
                </a:solidFill>
              </a:endParaRPr>
            </a:p>
            <a:p>
              <a:pPr algn="ctr"/>
              <a:r>
                <a:rPr lang="sv-SE" sz="1000" b="1" dirty="0">
                  <a:solidFill>
                    <a:schemeClr val="bg1"/>
                  </a:solidFill>
                </a:rPr>
                <a:t>i ett praktiskt användarfall</a:t>
              </a:r>
            </a:p>
          </p:txBody>
        </p:sp>
      </p:grpSp>
      <p:sp>
        <p:nvSpPr>
          <p:cNvPr id="30" name="textruta 29">
            <a:extLst>
              <a:ext uri="{FF2B5EF4-FFF2-40B4-BE49-F238E27FC236}">
                <a16:creationId xmlns:a16="http://schemas.microsoft.com/office/drawing/2014/main" id="{B741BF9C-9C43-41F5-9BC3-9237D0685F0F}"/>
              </a:ext>
            </a:extLst>
          </p:cNvPr>
          <p:cNvSpPr txBox="1"/>
          <p:nvPr/>
        </p:nvSpPr>
        <p:spPr>
          <a:xfrm>
            <a:off x="8971225" y="2681351"/>
            <a:ext cx="1243626" cy="461665"/>
          </a:xfrm>
          <a:prstGeom prst="rect">
            <a:avLst/>
          </a:prstGeom>
          <a:noFill/>
          <a:ln w="76200">
            <a:noFill/>
          </a:ln>
          <a:scene3d>
            <a:camera prst="perspectiveFront"/>
            <a:lightRig rig="threePt" dir="t"/>
          </a:scene3d>
        </p:spPr>
        <p:txBody>
          <a:bodyPr wrap="square" rtlCol="0">
            <a:spAutoFit/>
          </a:bodyPr>
          <a:lstStyle/>
          <a:p>
            <a:pPr algn="ctr"/>
            <a:r>
              <a:rPr lang="sv-SE" sz="2400" b="1" dirty="0">
                <a:solidFill>
                  <a:schemeClr val="accent1"/>
                </a:solidFill>
              </a:rPr>
              <a:t>Paus</a:t>
            </a:r>
          </a:p>
        </p:txBody>
      </p:sp>
    </p:spTree>
    <p:extLst>
      <p:ext uri="{BB962C8B-B14F-4D97-AF65-F5344CB8AC3E}">
        <p14:creationId xmlns:p14="http://schemas.microsoft.com/office/powerpoint/2010/main" val="2084428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ruta 126"/>
          <p:cNvSpPr txBox="1"/>
          <p:nvPr/>
        </p:nvSpPr>
        <p:spPr>
          <a:xfrm>
            <a:off x="623392" y="529938"/>
            <a:ext cx="2382383"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4400" dirty="0">
                <a:solidFill>
                  <a:srgbClr val="452455"/>
                </a:solidFill>
              </a:rPr>
              <a:t>M</a:t>
            </a:r>
            <a:r>
              <a:rPr lang="sv-SE" sz="4400" dirty="0" err="1">
                <a:solidFill>
                  <a:srgbClr val="452455"/>
                </a:solidFill>
              </a:rPr>
              <a:t>etoden</a:t>
            </a:r>
            <a:endParaRPr lang="sv-SE" sz="4400" dirty="0">
              <a:solidFill>
                <a:srgbClr val="452455"/>
              </a:solidFill>
            </a:endParaRPr>
          </a:p>
        </p:txBody>
      </p:sp>
      <p:grpSp>
        <p:nvGrpSpPr>
          <p:cNvPr id="2" name="Grupp 1">
            <a:extLst>
              <a:ext uri="{FF2B5EF4-FFF2-40B4-BE49-F238E27FC236}">
                <a16:creationId xmlns:a16="http://schemas.microsoft.com/office/drawing/2014/main" id="{FED62682-924C-4E80-82AF-470E490CCCBD}"/>
              </a:ext>
            </a:extLst>
          </p:cNvPr>
          <p:cNvGrpSpPr/>
          <p:nvPr/>
        </p:nvGrpSpPr>
        <p:grpSpPr>
          <a:xfrm>
            <a:off x="3877060" y="1871764"/>
            <a:ext cx="3866142" cy="3987934"/>
            <a:chOff x="4244922" y="1902186"/>
            <a:chExt cx="3866142" cy="3987934"/>
          </a:xfrm>
        </p:grpSpPr>
        <p:grpSp>
          <p:nvGrpSpPr>
            <p:cNvPr id="7" name="Grupp 6">
              <a:extLst>
                <a:ext uri="{FF2B5EF4-FFF2-40B4-BE49-F238E27FC236}">
                  <a16:creationId xmlns:a16="http://schemas.microsoft.com/office/drawing/2014/main" id="{35F93EE4-FA62-44B0-A49F-045F0C5E690A}"/>
                </a:ext>
              </a:extLst>
            </p:cNvPr>
            <p:cNvGrpSpPr/>
            <p:nvPr/>
          </p:nvGrpSpPr>
          <p:grpSpPr>
            <a:xfrm>
              <a:off x="4433899" y="2797528"/>
              <a:ext cx="562841" cy="562841"/>
              <a:chOff x="8832304" y="2518294"/>
              <a:chExt cx="1041210" cy="1041210"/>
            </a:xfrm>
          </p:grpSpPr>
          <p:pic>
            <p:nvPicPr>
              <p:cNvPr id="8" name="Bildobjekt 7">
                <a:extLst>
                  <a:ext uri="{FF2B5EF4-FFF2-40B4-BE49-F238E27FC236}">
                    <a16:creationId xmlns:a16="http://schemas.microsoft.com/office/drawing/2014/main" id="{CE9A8313-BE70-4B3C-A5B0-CF53626447E6}"/>
                  </a:ext>
                </a:extLst>
              </p:cNvPr>
              <p:cNvPicPr>
                <a:picLocks noChangeAspect="1"/>
              </p:cNvPicPr>
              <p:nvPr/>
            </p:nvPicPr>
            <p:blipFill>
              <a:blip r:embed="rId3"/>
              <a:stretch>
                <a:fillRect/>
              </a:stretch>
            </p:blipFill>
            <p:spPr>
              <a:xfrm>
                <a:off x="8832304" y="2518294"/>
                <a:ext cx="1041210" cy="1041210"/>
              </a:xfrm>
              <a:prstGeom prst="rect">
                <a:avLst/>
              </a:prstGeom>
            </p:spPr>
          </p:pic>
          <p:sp>
            <p:nvSpPr>
              <p:cNvPr id="9" name="Frihandsfigur 23">
                <a:extLst>
                  <a:ext uri="{FF2B5EF4-FFF2-40B4-BE49-F238E27FC236}">
                    <a16:creationId xmlns:a16="http://schemas.microsoft.com/office/drawing/2014/main" id="{F7ADD02B-491C-4083-A4A7-703A1F818626}"/>
                  </a:ext>
                </a:extLst>
              </p:cNvPr>
              <p:cNvSpPr/>
              <p:nvPr/>
            </p:nvSpPr>
            <p:spPr>
              <a:xfrm>
                <a:off x="9099999" y="2789477"/>
                <a:ext cx="55028" cy="45719"/>
              </a:xfrm>
              <a:custGeom>
                <a:avLst/>
                <a:gdLst>
                  <a:gd name="connsiteX0" fmla="*/ 0 w 343946"/>
                  <a:gd name="connsiteY0" fmla="*/ 256346 h 381881"/>
                  <a:gd name="connsiteX1" fmla="*/ 141089 w 343946"/>
                  <a:gd name="connsiteY1" fmla="*/ 372431 h 381881"/>
                  <a:gd name="connsiteX2" fmla="*/ 319683 w 343946"/>
                  <a:gd name="connsiteY2" fmla="*/ 36675 h 381881"/>
                  <a:gd name="connsiteX3" fmla="*/ 337542 w 343946"/>
                  <a:gd name="connsiteY3" fmla="*/ 24174 h 381881"/>
                  <a:gd name="connsiteX0" fmla="*/ 0 w 428394"/>
                  <a:gd name="connsiteY0" fmla="*/ 91919 h 372720"/>
                  <a:gd name="connsiteX1" fmla="*/ 225537 w 428394"/>
                  <a:gd name="connsiteY1" fmla="*/ 372431 h 372720"/>
                  <a:gd name="connsiteX2" fmla="*/ 404131 w 428394"/>
                  <a:gd name="connsiteY2" fmla="*/ 36675 h 372720"/>
                  <a:gd name="connsiteX3" fmla="*/ 421990 w 428394"/>
                  <a:gd name="connsiteY3" fmla="*/ 24174 h 372720"/>
                  <a:gd name="connsiteX0" fmla="*/ 0 w 516914"/>
                  <a:gd name="connsiteY0" fmla="*/ 461759 h 742560"/>
                  <a:gd name="connsiteX1" fmla="*/ 225537 w 516914"/>
                  <a:gd name="connsiteY1" fmla="*/ 742271 h 742560"/>
                  <a:gd name="connsiteX2" fmla="*/ 404131 w 516914"/>
                  <a:gd name="connsiteY2" fmla="*/ 406515 h 742560"/>
                  <a:gd name="connsiteX3" fmla="*/ 516374 w 516914"/>
                  <a:gd name="connsiteY3" fmla="*/ 1212 h 742560"/>
                  <a:gd name="connsiteX0" fmla="*/ 0 w 516717"/>
                  <a:gd name="connsiteY0" fmla="*/ 461912 h 743184"/>
                  <a:gd name="connsiteX1" fmla="*/ 225537 w 516717"/>
                  <a:gd name="connsiteY1" fmla="*/ 742424 h 743184"/>
                  <a:gd name="connsiteX2" fmla="*/ 359425 w 516717"/>
                  <a:gd name="connsiteY2" fmla="*/ 370126 h 743184"/>
                  <a:gd name="connsiteX3" fmla="*/ 516374 w 516717"/>
                  <a:gd name="connsiteY3" fmla="*/ 1365 h 743184"/>
                  <a:gd name="connsiteX0" fmla="*/ 0 w 457341"/>
                  <a:gd name="connsiteY0" fmla="*/ 516528 h 797800"/>
                  <a:gd name="connsiteX1" fmla="*/ 225537 w 457341"/>
                  <a:gd name="connsiteY1" fmla="*/ 797040 h 797800"/>
                  <a:gd name="connsiteX2" fmla="*/ 359425 w 457341"/>
                  <a:gd name="connsiteY2" fmla="*/ 424742 h 797800"/>
                  <a:gd name="connsiteX3" fmla="*/ 456765 w 457341"/>
                  <a:gd name="connsiteY3" fmla="*/ 1176 h 797800"/>
                </a:gdLst>
                <a:ahLst/>
                <a:cxnLst>
                  <a:cxn ang="0">
                    <a:pos x="connsiteX0" y="connsiteY0"/>
                  </a:cxn>
                  <a:cxn ang="0">
                    <a:pos x="connsiteX1" y="connsiteY1"/>
                  </a:cxn>
                  <a:cxn ang="0">
                    <a:pos x="connsiteX2" y="connsiteY2"/>
                  </a:cxn>
                  <a:cxn ang="0">
                    <a:pos x="connsiteX3" y="connsiteY3"/>
                  </a:cxn>
                </a:cxnLst>
                <a:rect l="l" t="t" r="r" b="b"/>
                <a:pathLst>
                  <a:path w="457341" h="797800">
                    <a:moveTo>
                      <a:pt x="0" y="516528"/>
                    </a:moveTo>
                    <a:cubicBezTo>
                      <a:pt x="43904" y="592876"/>
                      <a:pt x="165633" y="812338"/>
                      <a:pt x="225537" y="797040"/>
                    </a:cubicBezTo>
                    <a:cubicBezTo>
                      <a:pt x="285441" y="781742"/>
                      <a:pt x="320887" y="557386"/>
                      <a:pt x="359425" y="424742"/>
                    </a:cubicBezTo>
                    <a:cubicBezTo>
                      <a:pt x="397963" y="292098"/>
                      <a:pt x="464206" y="-21595"/>
                      <a:pt x="456765" y="1176"/>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 name="Frihandsfigur 24">
                <a:extLst>
                  <a:ext uri="{FF2B5EF4-FFF2-40B4-BE49-F238E27FC236}">
                    <a16:creationId xmlns:a16="http://schemas.microsoft.com/office/drawing/2014/main" id="{33AFF2F6-C7C3-4AEB-9806-4D51D32B253D}"/>
                  </a:ext>
                </a:extLst>
              </p:cNvPr>
              <p:cNvSpPr/>
              <p:nvPr/>
            </p:nvSpPr>
            <p:spPr>
              <a:xfrm>
                <a:off x="9099999" y="3045696"/>
                <a:ext cx="55028" cy="45719"/>
              </a:xfrm>
              <a:custGeom>
                <a:avLst/>
                <a:gdLst>
                  <a:gd name="connsiteX0" fmla="*/ 0 w 343946"/>
                  <a:gd name="connsiteY0" fmla="*/ 256346 h 381881"/>
                  <a:gd name="connsiteX1" fmla="*/ 141089 w 343946"/>
                  <a:gd name="connsiteY1" fmla="*/ 372431 h 381881"/>
                  <a:gd name="connsiteX2" fmla="*/ 319683 w 343946"/>
                  <a:gd name="connsiteY2" fmla="*/ 36675 h 381881"/>
                  <a:gd name="connsiteX3" fmla="*/ 337542 w 343946"/>
                  <a:gd name="connsiteY3" fmla="*/ 24174 h 381881"/>
                  <a:gd name="connsiteX0" fmla="*/ 0 w 428394"/>
                  <a:gd name="connsiteY0" fmla="*/ 91919 h 372720"/>
                  <a:gd name="connsiteX1" fmla="*/ 225537 w 428394"/>
                  <a:gd name="connsiteY1" fmla="*/ 372431 h 372720"/>
                  <a:gd name="connsiteX2" fmla="*/ 404131 w 428394"/>
                  <a:gd name="connsiteY2" fmla="*/ 36675 h 372720"/>
                  <a:gd name="connsiteX3" fmla="*/ 421990 w 428394"/>
                  <a:gd name="connsiteY3" fmla="*/ 24174 h 372720"/>
                  <a:gd name="connsiteX0" fmla="*/ 0 w 516914"/>
                  <a:gd name="connsiteY0" fmla="*/ 461759 h 742560"/>
                  <a:gd name="connsiteX1" fmla="*/ 225537 w 516914"/>
                  <a:gd name="connsiteY1" fmla="*/ 742271 h 742560"/>
                  <a:gd name="connsiteX2" fmla="*/ 404131 w 516914"/>
                  <a:gd name="connsiteY2" fmla="*/ 406515 h 742560"/>
                  <a:gd name="connsiteX3" fmla="*/ 516374 w 516914"/>
                  <a:gd name="connsiteY3" fmla="*/ 1212 h 742560"/>
                  <a:gd name="connsiteX0" fmla="*/ 0 w 516717"/>
                  <a:gd name="connsiteY0" fmla="*/ 461912 h 743184"/>
                  <a:gd name="connsiteX1" fmla="*/ 225537 w 516717"/>
                  <a:gd name="connsiteY1" fmla="*/ 742424 h 743184"/>
                  <a:gd name="connsiteX2" fmla="*/ 359425 w 516717"/>
                  <a:gd name="connsiteY2" fmla="*/ 370126 h 743184"/>
                  <a:gd name="connsiteX3" fmla="*/ 516374 w 516717"/>
                  <a:gd name="connsiteY3" fmla="*/ 1365 h 743184"/>
                  <a:gd name="connsiteX0" fmla="*/ 0 w 457341"/>
                  <a:gd name="connsiteY0" fmla="*/ 516528 h 797800"/>
                  <a:gd name="connsiteX1" fmla="*/ 225537 w 457341"/>
                  <a:gd name="connsiteY1" fmla="*/ 797040 h 797800"/>
                  <a:gd name="connsiteX2" fmla="*/ 359425 w 457341"/>
                  <a:gd name="connsiteY2" fmla="*/ 424742 h 797800"/>
                  <a:gd name="connsiteX3" fmla="*/ 456765 w 457341"/>
                  <a:gd name="connsiteY3" fmla="*/ 1176 h 797800"/>
                </a:gdLst>
                <a:ahLst/>
                <a:cxnLst>
                  <a:cxn ang="0">
                    <a:pos x="connsiteX0" y="connsiteY0"/>
                  </a:cxn>
                  <a:cxn ang="0">
                    <a:pos x="connsiteX1" y="connsiteY1"/>
                  </a:cxn>
                  <a:cxn ang="0">
                    <a:pos x="connsiteX2" y="connsiteY2"/>
                  </a:cxn>
                  <a:cxn ang="0">
                    <a:pos x="connsiteX3" y="connsiteY3"/>
                  </a:cxn>
                </a:cxnLst>
                <a:rect l="l" t="t" r="r" b="b"/>
                <a:pathLst>
                  <a:path w="457341" h="797800">
                    <a:moveTo>
                      <a:pt x="0" y="516528"/>
                    </a:moveTo>
                    <a:cubicBezTo>
                      <a:pt x="43904" y="592876"/>
                      <a:pt x="165633" y="812338"/>
                      <a:pt x="225537" y="797040"/>
                    </a:cubicBezTo>
                    <a:cubicBezTo>
                      <a:pt x="285441" y="781742"/>
                      <a:pt x="320887" y="557386"/>
                      <a:pt x="359425" y="424742"/>
                    </a:cubicBezTo>
                    <a:cubicBezTo>
                      <a:pt x="397963" y="292098"/>
                      <a:pt x="464206" y="-21595"/>
                      <a:pt x="456765" y="1176"/>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11" name="Rak koppling 10">
                <a:extLst>
                  <a:ext uri="{FF2B5EF4-FFF2-40B4-BE49-F238E27FC236}">
                    <a16:creationId xmlns:a16="http://schemas.microsoft.com/office/drawing/2014/main" id="{38D82A90-411F-418E-927F-9E9C56716F2F}"/>
                  </a:ext>
                </a:extLst>
              </p:cNvPr>
              <p:cNvCxnSpPr/>
              <p:nvPr/>
            </p:nvCxnSpPr>
            <p:spPr>
              <a:xfrm rot="5400000">
                <a:off x="9100513" y="3298459"/>
                <a:ext cx="54000" cy="550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AB4C1A25-7121-4E82-B136-64CEB1C20C6F}"/>
                  </a:ext>
                </a:extLst>
              </p:cNvPr>
              <p:cNvCxnSpPr/>
              <p:nvPr/>
            </p:nvCxnSpPr>
            <p:spPr>
              <a:xfrm>
                <a:off x="9099999" y="3299410"/>
                <a:ext cx="54000" cy="550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Ellips 12">
              <a:extLst>
                <a:ext uri="{FF2B5EF4-FFF2-40B4-BE49-F238E27FC236}">
                  <a16:creationId xmlns:a16="http://schemas.microsoft.com/office/drawing/2014/main" id="{D5E79141-2F54-409C-A656-9575D950CA79}"/>
                </a:ext>
              </a:extLst>
            </p:cNvPr>
            <p:cNvSpPr/>
            <p:nvPr/>
          </p:nvSpPr>
          <p:spPr>
            <a:xfrm>
              <a:off x="5691871" y="1950868"/>
              <a:ext cx="934381" cy="934381"/>
            </a:xfrm>
            <a:prstGeom prst="ellipse">
              <a:avLst/>
            </a:prstGeom>
            <a:noFill/>
            <a:ln w="120650" cap="flat" cmpd="sng" algn="ctr">
              <a:solidFill>
                <a:schemeClr val="accent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14" name="Rektangel 13">
              <a:extLst>
                <a:ext uri="{FF2B5EF4-FFF2-40B4-BE49-F238E27FC236}">
                  <a16:creationId xmlns:a16="http://schemas.microsoft.com/office/drawing/2014/main" id="{6AEE8FAE-BC88-486A-B457-D735F0CE4C4D}"/>
                </a:ext>
              </a:extLst>
            </p:cNvPr>
            <p:cNvSpPr/>
            <p:nvPr/>
          </p:nvSpPr>
          <p:spPr>
            <a:xfrm>
              <a:off x="5679841" y="1902186"/>
              <a:ext cx="971350" cy="996068"/>
            </a:xfrm>
            <a:prstGeom prst="rect">
              <a:avLst/>
            </a:prstGeom>
            <a:ln>
              <a:noFill/>
            </a:ln>
          </p:spPr>
          <p:txBody>
            <a:bodyPr wrap="square">
              <a:prstTxWarp prst="textArchDown">
                <a:avLst>
                  <a:gd name="adj" fmla="val 19820264"/>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0" cap="none" spc="0" normalizeH="0" baseline="0" noProof="0" dirty="0">
                  <a:ln>
                    <a:noFill/>
                  </a:ln>
                  <a:solidFill>
                    <a:srgbClr val="FFFFFF"/>
                  </a:solidFill>
                  <a:effectLst/>
                  <a:uLnTx/>
                  <a:uFillTx/>
                  <a:latin typeface="Arial"/>
                  <a:cs typeface="Arial"/>
                  <a:sym typeface="Arial"/>
                </a:rPr>
                <a:t>Identifiera</a:t>
              </a:r>
            </a:p>
          </p:txBody>
        </p:sp>
        <p:pic>
          <p:nvPicPr>
            <p:cNvPr id="15" name="Bildobjekt 14">
              <a:extLst>
                <a:ext uri="{FF2B5EF4-FFF2-40B4-BE49-F238E27FC236}">
                  <a16:creationId xmlns:a16="http://schemas.microsoft.com/office/drawing/2014/main" id="{DC463E76-8C37-4DA8-9C42-CE886AA45399}"/>
                </a:ext>
              </a:extLst>
            </p:cNvPr>
            <p:cNvPicPr>
              <a:picLocks noChangeAspect="1"/>
            </p:cNvPicPr>
            <p:nvPr/>
          </p:nvPicPr>
          <p:blipFill>
            <a:blip r:embed="rId4">
              <a:duotone>
                <a:prstClr val="black"/>
                <a:schemeClr val="bg1">
                  <a:tint val="45000"/>
                  <a:satMod val="400000"/>
                </a:schemeClr>
              </a:duotone>
            </a:blip>
            <a:stretch>
              <a:fillRect/>
            </a:stretch>
          </p:blipFill>
          <p:spPr>
            <a:xfrm>
              <a:off x="5907207" y="2146553"/>
              <a:ext cx="566173" cy="566173"/>
            </a:xfrm>
            <a:prstGeom prst="rect">
              <a:avLst/>
            </a:prstGeom>
            <a:noFill/>
            <a:ln>
              <a:noFill/>
            </a:ln>
          </p:spPr>
        </p:pic>
        <p:sp>
          <p:nvSpPr>
            <p:cNvPr id="16" name="Ellips 15">
              <a:extLst>
                <a:ext uri="{FF2B5EF4-FFF2-40B4-BE49-F238E27FC236}">
                  <a16:creationId xmlns:a16="http://schemas.microsoft.com/office/drawing/2014/main" id="{7D16E9CB-8171-4F27-82A6-4FE80B2B9F65}"/>
                </a:ext>
              </a:extLst>
            </p:cNvPr>
            <p:cNvSpPr/>
            <p:nvPr/>
          </p:nvSpPr>
          <p:spPr>
            <a:xfrm>
              <a:off x="4253380" y="2628426"/>
              <a:ext cx="934381" cy="934381"/>
            </a:xfrm>
            <a:prstGeom prst="ellipse">
              <a:avLst/>
            </a:prstGeom>
            <a:noFill/>
            <a:ln w="120650" cap="flat" cmpd="sng" algn="ctr">
              <a:solidFill>
                <a:schemeClr val="accent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17" name="Rektangel 16">
              <a:extLst>
                <a:ext uri="{FF2B5EF4-FFF2-40B4-BE49-F238E27FC236}">
                  <a16:creationId xmlns:a16="http://schemas.microsoft.com/office/drawing/2014/main" id="{5ADCAA6F-47D3-4580-8F25-4160E0F2F722}"/>
                </a:ext>
              </a:extLst>
            </p:cNvPr>
            <p:cNvSpPr/>
            <p:nvPr/>
          </p:nvSpPr>
          <p:spPr>
            <a:xfrm>
              <a:off x="4244922" y="2590723"/>
              <a:ext cx="971350" cy="996068"/>
            </a:xfrm>
            <a:prstGeom prst="rect">
              <a:avLst/>
            </a:prstGeom>
            <a:ln>
              <a:noFill/>
            </a:ln>
          </p:spPr>
          <p:txBody>
            <a:bodyPr wrap="square">
              <a:prstTxWarp prst="textArchDown">
                <a:avLst>
                  <a:gd name="adj" fmla="val 19820264"/>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0" cap="none" spc="0" normalizeH="0" baseline="0" noProof="0" dirty="0">
                  <a:ln>
                    <a:noFill/>
                  </a:ln>
                  <a:solidFill>
                    <a:srgbClr val="FFFFFF"/>
                  </a:solidFill>
                  <a:effectLst/>
                  <a:uLnTx/>
                  <a:uFillTx/>
                  <a:latin typeface="Arial"/>
                  <a:cs typeface="Arial"/>
                  <a:sym typeface="Arial"/>
                </a:rPr>
                <a:t>Utvärdera</a:t>
              </a:r>
            </a:p>
          </p:txBody>
        </p:sp>
        <p:sp>
          <p:nvSpPr>
            <p:cNvPr id="18" name="Ellips 17">
              <a:extLst>
                <a:ext uri="{FF2B5EF4-FFF2-40B4-BE49-F238E27FC236}">
                  <a16:creationId xmlns:a16="http://schemas.microsoft.com/office/drawing/2014/main" id="{7C10D559-E001-459E-B319-0E78BD1FAF3B}"/>
                </a:ext>
              </a:extLst>
            </p:cNvPr>
            <p:cNvSpPr/>
            <p:nvPr/>
          </p:nvSpPr>
          <p:spPr>
            <a:xfrm>
              <a:off x="4270958" y="4158918"/>
              <a:ext cx="934381" cy="934381"/>
            </a:xfrm>
            <a:prstGeom prst="ellipse">
              <a:avLst/>
            </a:prstGeom>
            <a:noFill/>
            <a:ln w="120650" cap="flat" cmpd="sng" algn="ctr">
              <a:solidFill>
                <a:schemeClr val="accent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19" name="Rektangel 18">
              <a:extLst>
                <a:ext uri="{FF2B5EF4-FFF2-40B4-BE49-F238E27FC236}">
                  <a16:creationId xmlns:a16="http://schemas.microsoft.com/office/drawing/2014/main" id="{3949FD21-5CB4-45F5-BA98-58748FD89C02}"/>
                </a:ext>
              </a:extLst>
            </p:cNvPr>
            <p:cNvSpPr/>
            <p:nvPr/>
          </p:nvSpPr>
          <p:spPr>
            <a:xfrm>
              <a:off x="4256139" y="4109290"/>
              <a:ext cx="971350" cy="996068"/>
            </a:xfrm>
            <a:prstGeom prst="rect">
              <a:avLst/>
            </a:prstGeom>
            <a:ln>
              <a:noFill/>
            </a:ln>
          </p:spPr>
          <p:txBody>
            <a:bodyPr wrap="square">
              <a:prstTxWarp prst="textArchDown">
                <a:avLst>
                  <a:gd name="adj" fmla="val 19820264"/>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0" cap="none" spc="0" normalizeH="0" baseline="0" noProof="0" dirty="0">
                  <a:ln>
                    <a:noFill/>
                  </a:ln>
                  <a:solidFill>
                    <a:srgbClr val="FFFFFF"/>
                  </a:solidFill>
                  <a:effectLst/>
                  <a:uLnTx/>
                  <a:uFillTx/>
                  <a:latin typeface="Arial"/>
                  <a:cs typeface="Arial"/>
                  <a:sym typeface="Arial"/>
                </a:rPr>
                <a:t>Testa</a:t>
              </a:r>
            </a:p>
          </p:txBody>
        </p:sp>
        <p:sp>
          <p:nvSpPr>
            <p:cNvPr id="20" name="Ellips 19">
              <a:extLst>
                <a:ext uri="{FF2B5EF4-FFF2-40B4-BE49-F238E27FC236}">
                  <a16:creationId xmlns:a16="http://schemas.microsoft.com/office/drawing/2014/main" id="{ABF27EEE-6037-4CE1-A9CE-3DA4E630FE90}"/>
                </a:ext>
              </a:extLst>
            </p:cNvPr>
            <p:cNvSpPr/>
            <p:nvPr/>
          </p:nvSpPr>
          <p:spPr>
            <a:xfrm>
              <a:off x="7160140" y="2610833"/>
              <a:ext cx="934381" cy="934381"/>
            </a:xfrm>
            <a:prstGeom prst="ellipse">
              <a:avLst/>
            </a:prstGeom>
            <a:noFill/>
            <a:ln w="120650" cap="flat" cmpd="sng" algn="ctr">
              <a:solidFill>
                <a:schemeClr val="accent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1" name="Rektangel 20">
              <a:extLst>
                <a:ext uri="{FF2B5EF4-FFF2-40B4-BE49-F238E27FC236}">
                  <a16:creationId xmlns:a16="http://schemas.microsoft.com/office/drawing/2014/main" id="{7F7640C4-8CF7-4FF8-A11F-D7D7620FAACB}"/>
                </a:ext>
              </a:extLst>
            </p:cNvPr>
            <p:cNvSpPr/>
            <p:nvPr/>
          </p:nvSpPr>
          <p:spPr>
            <a:xfrm>
              <a:off x="7139714" y="2557002"/>
              <a:ext cx="971350" cy="996068"/>
            </a:xfrm>
            <a:prstGeom prst="rect">
              <a:avLst/>
            </a:prstGeom>
            <a:ln>
              <a:noFill/>
            </a:ln>
          </p:spPr>
          <p:txBody>
            <a:bodyPr wrap="square">
              <a:prstTxWarp prst="textArchDown">
                <a:avLst>
                  <a:gd name="adj" fmla="val 19820264"/>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0" cap="none" spc="0" normalizeH="0" baseline="0" noProof="0" dirty="0">
                  <a:ln>
                    <a:noFill/>
                  </a:ln>
                  <a:solidFill>
                    <a:srgbClr val="FFFFFF"/>
                  </a:solidFill>
                  <a:effectLst/>
                  <a:uLnTx/>
                  <a:uFillTx/>
                  <a:latin typeface="Arial"/>
                  <a:cs typeface="Arial"/>
                  <a:sym typeface="Arial"/>
                </a:rPr>
                <a:t>Analysera</a:t>
              </a:r>
            </a:p>
          </p:txBody>
        </p:sp>
        <p:sp>
          <p:nvSpPr>
            <p:cNvPr id="22" name="Ellips 21">
              <a:extLst>
                <a:ext uri="{FF2B5EF4-FFF2-40B4-BE49-F238E27FC236}">
                  <a16:creationId xmlns:a16="http://schemas.microsoft.com/office/drawing/2014/main" id="{1B166F69-30C5-436D-929E-F8D22E95DA6E}"/>
                </a:ext>
              </a:extLst>
            </p:cNvPr>
            <p:cNvSpPr/>
            <p:nvPr/>
          </p:nvSpPr>
          <p:spPr>
            <a:xfrm>
              <a:off x="7148182" y="4150450"/>
              <a:ext cx="934381" cy="934381"/>
            </a:xfrm>
            <a:prstGeom prst="ellipse">
              <a:avLst/>
            </a:prstGeom>
            <a:noFill/>
            <a:ln w="120650" cap="flat" cmpd="sng" algn="ctr">
              <a:solidFill>
                <a:schemeClr val="accent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3" name="Rektangel 22">
              <a:extLst>
                <a:ext uri="{FF2B5EF4-FFF2-40B4-BE49-F238E27FC236}">
                  <a16:creationId xmlns:a16="http://schemas.microsoft.com/office/drawing/2014/main" id="{818BF8BB-3905-4728-8865-B02967E7D24B}"/>
                </a:ext>
              </a:extLst>
            </p:cNvPr>
            <p:cNvSpPr/>
            <p:nvPr/>
          </p:nvSpPr>
          <p:spPr>
            <a:xfrm>
              <a:off x="7139714" y="4109290"/>
              <a:ext cx="971350" cy="996068"/>
            </a:xfrm>
            <a:prstGeom prst="rect">
              <a:avLst/>
            </a:prstGeom>
            <a:ln>
              <a:noFill/>
            </a:ln>
          </p:spPr>
          <p:txBody>
            <a:bodyPr wrap="square">
              <a:prstTxWarp prst="textArchDown">
                <a:avLst>
                  <a:gd name="adj" fmla="val 19820264"/>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0" cap="none" spc="0" normalizeH="0" baseline="0" noProof="0" dirty="0">
                  <a:ln>
                    <a:noFill/>
                  </a:ln>
                  <a:solidFill>
                    <a:srgbClr val="FFFFFF"/>
                  </a:solidFill>
                  <a:effectLst/>
                  <a:uLnTx/>
                  <a:uFillTx/>
                  <a:latin typeface="Arial"/>
                  <a:cs typeface="Arial"/>
                  <a:sym typeface="Arial"/>
                </a:rPr>
                <a:t>Planera</a:t>
              </a:r>
            </a:p>
          </p:txBody>
        </p:sp>
        <p:pic>
          <p:nvPicPr>
            <p:cNvPr id="24" name="Bildobjekt 23">
              <a:extLst>
                <a:ext uri="{FF2B5EF4-FFF2-40B4-BE49-F238E27FC236}">
                  <a16:creationId xmlns:a16="http://schemas.microsoft.com/office/drawing/2014/main" id="{90B0BD4C-311F-4C25-8A54-E4D6754D32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9672" y="2811880"/>
              <a:ext cx="532285" cy="532285"/>
            </a:xfrm>
            <a:prstGeom prst="rect">
              <a:avLst/>
            </a:prstGeom>
          </p:spPr>
        </p:pic>
        <p:pic>
          <p:nvPicPr>
            <p:cNvPr id="25" name="Bildobjekt 24">
              <a:extLst>
                <a:ext uri="{FF2B5EF4-FFF2-40B4-BE49-F238E27FC236}">
                  <a16:creationId xmlns:a16="http://schemas.microsoft.com/office/drawing/2014/main" id="{2BFE6C9E-E0F4-4536-B680-095B3ED840A6}"/>
                </a:ext>
              </a:extLst>
            </p:cNvPr>
            <p:cNvPicPr>
              <a:picLocks noChangeAspect="1"/>
            </p:cNvPicPr>
            <p:nvPr/>
          </p:nvPicPr>
          <p:blipFill>
            <a:blip r:embed="rId3"/>
            <a:stretch>
              <a:fillRect/>
            </a:stretch>
          </p:blipFill>
          <p:spPr>
            <a:xfrm>
              <a:off x="7355100" y="4343213"/>
              <a:ext cx="557513" cy="557513"/>
            </a:xfrm>
            <a:prstGeom prst="rect">
              <a:avLst/>
            </a:prstGeom>
          </p:spPr>
        </p:pic>
        <p:pic>
          <p:nvPicPr>
            <p:cNvPr id="26" name="Bildobjekt 25">
              <a:extLst>
                <a:ext uri="{FF2B5EF4-FFF2-40B4-BE49-F238E27FC236}">
                  <a16:creationId xmlns:a16="http://schemas.microsoft.com/office/drawing/2014/main" id="{27692953-4CB1-4699-B2C0-067EB23D6CEE}"/>
                </a:ext>
              </a:extLst>
            </p:cNvPr>
            <p:cNvPicPr>
              <a:picLocks noChangeAspect="1"/>
            </p:cNvPicPr>
            <p:nvPr/>
          </p:nvPicPr>
          <p:blipFill>
            <a:blip r:embed="rId6"/>
            <a:stretch>
              <a:fillRect/>
            </a:stretch>
          </p:blipFill>
          <p:spPr>
            <a:xfrm>
              <a:off x="4511705" y="4365475"/>
              <a:ext cx="499392" cy="499392"/>
            </a:xfrm>
            <a:prstGeom prst="rect">
              <a:avLst/>
            </a:prstGeom>
          </p:spPr>
        </p:pic>
        <p:sp>
          <p:nvSpPr>
            <p:cNvPr id="28" name="Högerpil 34">
              <a:extLst>
                <a:ext uri="{FF2B5EF4-FFF2-40B4-BE49-F238E27FC236}">
                  <a16:creationId xmlns:a16="http://schemas.microsoft.com/office/drawing/2014/main" id="{801FBAB1-0C0E-4071-A5A1-46974F46C63A}"/>
                </a:ext>
              </a:extLst>
            </p:cNvPr>
            <p:cNvSpPr/>
            <p:nvPr/>
          </p:nvSpPr>
          <p:spPr>
            <a:xfrm rot="8747146">
              <a:off x="6844933" y="4997762"/>
              <a:ext cx="368246" cy="251947"/>
            </a:xfrm>
            <a:prstGeom prst="rightArrow">
              <a:avLst/>
            </a:prstGeom>
            <a:solidFill>
              <a:srgbClr val="FB9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30" name="Ellips 29">
              <a:extLst>
                <a:ext uri="{FF2B5EF4-FFF2-40B4-BE49-F238E27FC236}">
                  <a16:creationId xmlns:a16="http://schemas.microsoft.com/office/drawing/2014/main" id="{B165C285-0BD8-4006-8528-3A4D3A4B53B8}"/>
                </a:ext>
              </a:extLst>
            </p:cNvPr>
            <p:cNvSpPr/>
            <p:nvPr/>
          </p:nvSpPr>
          <p:spPr>
            <a:xfrm>
              <a:off x="5765094" y="4943680"/>
              <a:ext cx="934381" cy="934381"/>
            </a:xfrm>
            <a:prstGeom prst="ellipse">
              <a:avLst/>
            </a:prstGeom>
            <a:noFill/>
            <a:ln w="120650" cap="flat" cmpd="sng" algn="ctr">
              <a:solidFill>
                <a:schemeClr val="accent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1" name="Rektangel 30">
              <a:extLst>
                <a:ext uri="{FF2B5EF4-FFF2-40B4-BE49-F238E27FC236}">
                  <a16:creationId xmlns:a16="http://schemas.microsoft.com/office/drawing/2014/main" id="{7672004B-3BB8-435E-80DD-0639F9A28D79}"/>
                </a:ext>
              </a:extLst>
            </p:cNvPr>
            <p:cNvSpPr/>
            <p:nvPr/>
          </p:nvSpPr>
          <p:spPr>
            <a:xfrm>
              <a:off x="5750275" y="4894052"/>
              <a:ext cx="971350" cy="996068"/>
            </a:xfrm>
            <a:prstGeom prst="rect">
              <a:avLst/>
            </a:prstGeom>
            <a:ln>
              <a:noFill/>
            </a:ln>
          </p:spPr>
          <p:txBody>
            <a:bodyPr wrap="square">
              <a:prstTxWarp prst="textArchDown">
                <a:avLst>
                  <a:gd name="adj" fmla="val 19820264"/>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b="1" dirty="0">
                  <a:solidFill>
                    <a:srgbClr val="FFFFFF"/>
                  </a:solidFill>
                </a:rPr>
                <a:t>Bygga </a:t>
              </a:r>
              <a:r>
                <a:rPr lang="sv-SE" sz="1000" b="1" dirty="0" err="1">
                  <a:solidFill>
                    <a:srgbClr val="FFFFFF"/>
                  </a:solidFill>
                </a:rPr>
                <a:t>mockups</a:t>
              </a:r>
              <a:r>
                <a:rPr lang="sv-SE" sz="1000" b="1" dirty="0">
                  <a:solidFill>
                    <a:srgbClr val="FFFFFF"/>
                  </a:solidFill>
                </a:rPr>
                <a:t> och prototyper</a:t>
              </a:r>
              <a:endParaRPr kumimoji="0" lang="sv-SE" sz="1000" b="1" i="0" u="none" strike="noStrike" kern="0" cap="none" spc="0" normalizeH="0" baseline="0" noProof="0" dirty="0">
                <a:ln>
                  <a:noFill/>
                </a:ln>
                <a:solidFill>
                  <a:srgbClr val="FFFFFF"/>
                </a:solidFill>
                <a:effectLst/>
                <a:uLnTx/>
                <a:uFillTx/>
                <a:latin typeface="Arial"/>
                <a:cs typeface="Arial"/>
                <a:sym typeface="Arial"/>
              </a:endParaRPr>
            </a:p>
          </p:txBody>
        </p:sp>
        <p:pic>
          <p:nvPicPr>
            <p:cNvPr id="32" name="Bildobjekt 31">
              <a:extLst>
                <a:ext uri="{FF2B5EF4-FFF2-40B4-BE49-F238E27FC236}">
                  <a16:creationId xmlns:a16="http://schemas.microsoft.com/office/drawing/2014/main" id="{5F5C78D6-FD82-4001-8A94-03F4710D2980}"/>
                </a:ext>
              </a:extLst>
            </p:cNvPr>
            <p:cNvPicPr>
              <a:picLocks noChangeAspect="1"/>
            </p:cNvPicPr>
            <p:nvPr/>
          </p:nvPicPr>
          <p:blipFill>
            <a:blip r:embed="rId6"/>
            <a:stretch>
              <a:fillRect/>
            </a:stretch>
          </p:blipFill>
          <p:spPr>
            <a:xfrm>
              <a:off x="6005841" y="5150237"/>
              <a:ext cx="499392" cy="499392"/>
            </a:xfrm>
            <a:prstGeom prst="rect">
              <a:avLst/>
            </a:prstGeom>
          </p:spPr>
        </p:pic>
        <p:sp>
          <p:nvSpPr>
            <p:cNvPr id="33" name="Högerpil 34">
              <a:extLst>
                <a:ext uri="{FF2B5EF4-FFF2-40B4-BE49-F238E27FC236}">
                  <a16:creationId xmlns:a16="http://schemas.microsoft.com/office/drawing/2014/main" id="{34BCB794-805E-4A48-975E-8092A18A9925}"/>
                </a:ext>
              </a:extLst>
            </p:cNvPr>
            <p:cNvSpPr/>
            <p:nvPr/>
          </p:nvSpPr>
          <p:spPr>
            <a:xfrm rot="16200000">
              <a:off x="4542257" y="3715128"/>
              <a:ext cx="368246" cy="251947"/>
            </a:xfrm>
            <a:prstGeom prst="rightArrow">
              <a:avLst/>
            </a:prstGeom>
            <a:solidFill>
              <a:srgbClr val="FB9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9" name="Högerpil 34">
              <a:extLst>
                <a:ext uri="{FF2B5EF4-FFF2-40B4-BE49-F238E27FC236}">
                  <a16:creationId xmlns:a16="http://schemas.microsoft.com/office/drawing/2014/main" id="{0942D797-66FF-469B-A3C4-533AE6EEC4DE}"/>
                </a:ext>
              </a:extLst>
            </p:cNvPr>
            <p:cNvSpPr/>
            <p:nvPr/>
          </p:nvSpPr>
          <p:spPr>
            <a:xfrm rot="12168321">
              <a:off x="5115077" y="5149866"/>
              <a:ext cx="368246" cy="251947"/>
            </a:xfrm>
            <a:prstGeom prst="rightArrow">
              <a:avLst/>
            </a:prstGeom>
            <a:solidFill>
              <a:srgbClr val="FB9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34" name="Högerpil 34">
              <a:extLst>
                <a:ext uri="{FF2B5EF4-FFF2-40B4-BE49-F238E27FC236}">
                  <a16:creationId xmlns:a16="http://schemas.microsoft.com/office/drawing/2014/main" id="{DFA7ACA9-D0D8-4089-93E3-3B2BCBED5E91}"/>
                </a:ext>
              </a:extLst>
            </p:cNvPr>
            <p:cNvSpPr/>
            <p:nvPr/>
          </p:nvSpPr>
          <p:spPr>
            <a:xfrm rot="19796272">
              <a:off x="5137155" y="2389242"/>
              <a:ext cx="368246" cy="251947"/>
            </a:xfrm>
            <a:prstGeom prst="rightArrow">
              <a:avLst/>
            </a:prstGeom>
            <a:solidFill>
              <a:srgbClr val="FB9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36" name="Högerpil 34">
              <a:extLst>
                <a:ext uri="{FF2B5EF4-FFF2-40B4-BE49-F238E27FC236}">
                  <a16:creationId xmlns:a16="http://schemas.microsoft.com/office/drawing/2014/main" id="{C7C057F9-290F-4F5D-93FD-D2FA5FE6AE8D}"/>
                </a:ext>
              </a:extLst>
            </p:cNvPr>
            <p:cNvSpPr/>
            <p:nvPr/>
          </p:nvSpPr>
          <p:spPr>
            <a:xfrm rot="5564835">
              <a:off x="7449732" y="3745756"/>
              <a:ext cx="368246" cy="251947"/>
            </a:xfrm>
            <a:prstGeom prst="rightArrow">
              <a:avLst/>
            </a:prstGeom>
            <a:solidFill>
              <a:srgbClr val="FB9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37" name="Högerpil 34">
              <a:extLst>
                <a:ext uri="{FF2B5EF4-FFF2-40B4-BE49-F238E27FC236}">
                  <a16:creationId xmlns:a16="http://schemas.microsoft.com/office/drawing/2014/main" id="{FC64C3A3-7962-422B-A762-2DB8B5C203BB}"/>
                </a:ext>
              </a:extLst>
            </p:cNvPr>
            <p:cNvSpPr/>
            <p:nvPr/>
          </p:nvSpPr>
          <p:spPr>
            <a:xfrm rot="1932545">
              <a:off x="6744187" y="2542808"/>
              <a:ext cx="368246" cy="251947"/>
            </a:xfrm>
            <a:prstGeom prst="rightArrow">
              <a:avLst/>
            </a:prstGeom>
            <a:solidFill>
              <a:srgbClr val="FB9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grpSp>
        <p:nvGrpSpPr>
          <p:cNvPr id="5" name="Grupp 4">
            <a:extLst>
              <a:ext uri="{FF2B5EF4-FFF2-40B4-BE49-F238E27FC236}">
                <a16:creationId xmlns:a16="http://schemas.microsoft.com/office/drawing/2014/main" id="{383CEBFE-AF3D-4BBC-A7BB-3CFE428AC253}"/>
              </a:ext>
            </a:extLst>
          </p:cNvPr>
          <p:cNvGrpSpPr/>
          <p:nvPr/>
        </p:nvGrpSpPr>
        <p:grpSpPr>
          <a:xfrm>
            <a:off x="3903096" y="911597"/>
            <a:ext cx="1369749" cy="1116254"/>
            <a:chOff x="3903096" y="1107545"/>
            <a:chExt cx="1369749" cy="1116254"/>
          </a:xfrm>
        </p:grpSpPr>
        <p:grpSp>
          <p:nvGrpSpPr>
            <p:cNvPr id="3" name="Grupp 2">
              <a:extLst>
                <a:ext uri="{FF2B5EF4-FFF2-40B4-BE49-F238E27FC236}">
                  <a16:creationId xmlns:a16="http://schemas.microsoft.com/office/drawing/2014/main" id="{F4A80BBD-1FF9-4D7D-819C-3CBA030E669D}"/>
                </a:ext>
              </a:extLst>
            </p:cNvPr>
            <p:cNvGrpSpPr/>
            <p:nvPr/>
          </p:nvGrpSpPr>
          <p:grpSpPr>
            <a:xfrm>
              <a:off x="3903096" y="1107545"/>
              <a:ext cx="971350" cy="996068"/>
              <a:chOff x="623392" y="1533554"/>
              <a:chExt cx="971350" cy="996068"/>
            </a:xfrm>
          </p:grpSpPr>
          <p:sp>
            <p:nvSpPr>
              <p:cNvPr id="42" name="Ellips 41">
                <a:extLst>
                  <a:ext uri="{FF2B5EF4-FFF2-40B4-BE49-F238E27FC236}">
                    <a16:creationId xmlns:a16="http://schemas.microsoft.com/office/drawing/2014/main" id="{D0D50D24-1ABF-460F-950B-2A46CEEFFD31}"/>
                  </a:ext>
                </a:extLst>
              </p:cNvPr>
              <p:cNvSpPr/>
              <p:nvPr/>
            </p:nvSpPr>
            <p:spPr>
              <a:xfrm>
                <a:off x="640328" y="1576831"/>
                <a:ext cx="934381" cy="934381"/>
              </a:xfrm>
              <a:prstGeom prst="ellipse">
                <a:avLst/>
              </a:prstGeom>
              <a:noFill/>
              <a:ln w="120650" cap="flat" cmpd="sng" algn="ctr">
                <a:solidFill>
                  <a:schemeClr val="accent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43" name="Rektangel 42">
                <a:extLst>
                  <a:ext uri="{FF2B5EF4-FFF2-40B4-BE49-F238E27FC236}">
                    <a16:creationId xmlns:a16="http://schemas.microsoft.com/office/drawing/2014/main" id="{16416200-897C-4AD5-B5F8-0F20B790D231}"/>
                  </a:ext>
                </a:extLst>
              </p:cNvPr>
              <p:cNvSpPr/>
              <p:nvPr/>
            </p:nvSpPr>
            <p:spPr>
              <a:xfrm>
                <a:off x="623392" y="1533554"/>
                <a:ext cx="971350" cy="996068"/>
              </a:xfrm>
              <a:prstGeom prst="rect">
                <a:avLst/>
              </a:prstGeom>
              <a:ln>
                <a:noFill/>
              </a:ln>
            </p:spPr>
            <p:txBody>
              <a:bodyPr wrap="square">
                <a:prstTxWarp prst="textArchDown">
                  <a:avLst>
                    <a:gd name="adj" fmla="val 19820264"/>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0" cap="none" spc="0" normalizeH="0" baseline="0" noProof="0" dirty="0">
                    <a:ln>
                      <a:noFill/>
                    </a:ln>
                    <a:solidFill>
                      <a:srgbClr val="FFFFFF"/>
                    </a:solidFill>
                    <a:effectLst/>
                    <a:uLnTx/>
                    <a:uFillTx/>
                    <a:latin typeface="Arial"/>
                    <a:cs typeface="Arial"/>
                    <a:sym typeface="Arial"/>
                  </a:rPr>
                  <a:t>Förberedelser</a:t>
                </a:r>
              </a:p>
            </p:txBody>
          </p:sp>
          <p:pic>
            <p:nvPicPr>
              <p:cNvPr id="45" name="Bildobjekt 44">
                <a:extLst>
                  <a:ext uri="{FF2B5EF4-FFF2-40B4-BE49-F238E27FC236}">
                    <a16:creationId xmlns:a16="http://schemas.microsoft.com/office/drawing/2014/main" id="{CC0B36EA-4983-43BD-90F7-8E74302AD1F4}"/>
                  </a:ext>
                </a:extLst>
              </p:cNvPr>
              <p:cNvPicPr>
                <a:picLocks noChangeAspect="1"/>
              </p:cNvPicPr>
              <p:nvPr/>
            </p:nvPicPr>
            <p:blipFill>
              <a:blip r:embed="rId3"/>
              <a:stretch>
                <a:fillRect/>
              </a:stretch>
            </p:blipFill>
            <p:spPr>
              <a:xfrm>
                <a:off x="836512" y="1756440"/>
                <a:ext cx="557513" cy="557513"/>
              </a:xfrm>
              <a:prstGeom prst="rect">
                <a:avLst/>
              </a:prstGeom>
            </p:spPr>
          </p:pic>
        </p:grpSp>
        <p:sp>
          <p:nvSpPr>
            <p:cNvPr id="46" name="Högerpil 33">
              <a:extLst>
                <a:ext uri="{FF2B5EF4-FFF2-40B4-BE49-F238E27FC236}">
                  <a16:creationId xmlns:a16="http://schemas.microsoft.com/office/drawing/2014/main" id="{5F6E4BAA-8522-4870-A517-681F322AE0D8}"/>
                </a:ext>
              </a:extLst>
            </p:cNvPr>
            <p:cNvSpPr/>
            <p:nvPr/>
          </p:nvSpPr>
          <p:spPr>
            <a:xfrm rot="1553235">
              <a:off x="4904599" y="1971852"/>
              <a:ext cx="368246" cy="251947"/>
            </a:xfrm>
            <a:prstGeom prst="rightArrow">
              <a:avLst/>
            </a:prstGeom>
            <a:solidFill>
              <a:srgbClr val="FB9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grpSp>
        <p:nvGrpSpPr>
          <p:cNvPr id="27" name="Grupp 26">
            <a:extLst>
              <a:ext uri="{FF2B5EF4-FFF2-40B4-BE49-F238E27FC236}">
                <a16:creationId xmlns:a16="http://schemas.microsoft.com/office/drawing/2014/main" id="{5C01C2E8-85A8-4EF0-8EC0-6478EAE76C61}"/>
              </a:ext>
            </a:extLst>
          </p:cNvPr>
          <p:cNvGrpSpPr/>
          <p:nvPr/>
        </p:nvGrpSpPr>
        <p:grpSpPr>
          <a:xfrm>
            <a:off x="8076953" y="4152415"/>
            <a:ext cx="1792505" cy="967400"/>
            <a:chOff x="8518423" y="3862489"/>
            <a:chExt cx="1792505" cy="967400"/>
          </a:xfrm>
        </p:grpSpPr>
        <p:grpSp>
          <p:nvGrpSpPr>
            <p:cNvPr id="38" name="Grupp 37">
              <a:extLst>
                <a:ext uri="{FF2B5EF4-FFF2-40B4-BE49-F238E27FC236}">
                  <a16:creationId xmlns:a16="http://schemas.microsoft.com/office/drawing/2014/main" id="{8439237D-D52F-4721-85D2-348FD197057E}"/>
                </a:ext>
              </a:extLst>
            </p:cNvPr>
            <p:cNvGrpSpPr/>
            <p:nvPr/>
          </p:nvGrpSpPr>
          <p:grpSpPr>
            <a:xfrm>
              <a:off x="9355561" y="3862489"/>
              <a:ext cx="955367" cy="967400"/>
              <a:chOff x="883657" y="4340726"/>
              <a:chExt cx="955367" cy="967400"/>
            </a:xfrm>
          </p:grpSpPr>
          <p:pic>
            <p:nvPicPr>
              <p:cNvPr id="39" name="Bildobjekt 38">
                <a:extLst>
                  <a:ext uri="{FF2B5EF4-FFF2-40B4-BE49-F238E27FC236}">
                    <a16:creationId xmlns:a16="http://schemas.microsoft.com/office/drawing/2014/main" id="{A8D2FDFB-FE5D-4E91-8A4B-5779B136F290}"/>
                  </a:ext>
                </a:extLst>
              </p:cNvPr>
              <p:cNvPicPr>
                <a:picLocks noChangeAspect="1"/>
              </p:cNvPicPr>
              <p:nvPr/>
            </p:nvPicPr>
            <p:blipFill rotWithShape="1">
              <a:blip r:embed="rId7"/>
              <a:srcRect l="35354"/>
              <a:stretch/>
            </p:blipFill>
            <p:spPr>
              <a:xfrm>
                <a:off x="890035" y="4359136"/>
                <a:ext cx="948989" cy="942435"/>
              </a:xfrm>
              <a:prstGeom prst="ellipse">
                <a:avLst/>
              </a:prstGeom>
              <a:solidFill>
                <a:schemeClr val="accent2"/>
              </a:solidFill>
              <a:ln>
                <a:solidFill>
                  <a:srgbClr val="A5A5A5">
                    <a:lumMod val="50000"/>
                  </a:srgbClr>
                </a:solidFill>
              </a:ln>
              <a:effectLst>
                <a:softEdge rad="112500"/>
              </a:effectLst>
            </p:spPr>
          </p:pic>
          <p:sp>
            <p:nvSpPr>
              <p:cNvPr id="40" name="Ellips 39">
                <a:extLst>
                  <a:ext uri="{FF2B5EF4-FFF2-40B4-BE49-F238E27FC236}">
                    <a16:creationId xmlns:a16="http://schemas.microsoft.com/office/drawing/2014/main" id="{B38E8BA1-553D-4D00-9015-91E1B03758F5}"/>
                  </a:ext>
                </a:extLst>
              </p:cNvPr>
              <p:cNvSpPr/>
              <p:nvPr/>
            </p:nvSpPr>
            <p:spPr>
              <a:xfrm>
                <a:off x="883657" y="4340726"/>
                <a:ext cx="948988" cy="948990"/>
              </a:xfrm>
              <a:prstGeom prst="ellipse">
                <a:avLst/>
              </a:prstGeom>
              <a:noFill/>
              <a:ln w="120650" cap="flat" cmpd="sng" algn="ctr">
                <a:solidFill>
                  <a:srgbClr val="60236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1" name="Rektangel 40">
                <a:extLst>
                  <a:ext uri="{FF2B5EF4-FFF2-40B4-BE49-F238E27FC236}">
                    <a16:creationId xmlns:a16="http://schemas.microsoft.com/office/drawing/2014/main" id="{EA6D43E7-390D-48BA-818F-DD050E9557B0}"/>
                  </a:ext>
                </a:extLst>
              </p:cNvPr>
              <p:cNvSpPr/>
              <p:nvPr/>
            </p:nvSpPr>
            <p:spPr>
              <a:xfrm>
                <a:off x="884815" y="4359136"/>
                <a:ext cx="937846" cy="948990"/>
              </a:xfrm>
              <a:prstGeom prst="rect">
                <a:avLst/>
              </a:prstGeom>
              <a:noFill/>
              <a:ln>
                <a:noFill/>
              </a:ln>
            </p:spPr>
            <p:txBody>
              <a:bodyPr wrap="square">
                <a:prstTxWarp prst="textArchDown">
                  <a:avLst>
                    <a:gd name="adj" fmla="val 19820264"/>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0" cap="none" spc="0" normalizeH="0" baseline="0" noProof="0" dirty="0">
                    <a:ln>
                      <a:noFill/>
                    </a:ln>
                    <a:solidFill>
                      <a:prstClr val="white"/>
                    </a:solidFill>
                    <a:effectLst/>
                    <a:uLnTx/>
                    <a:uFillTx/>
                    <a:latin typeface="Arial"/>
                    <a:cs typeface="Arial"/>
                    <a:sym typeface="Arial"/>
                  </a:rPr>
                  <a:t>Generiska digitala tvillingar</a:t>
                </a:r>
              </a:p>
            </p:txBody>
          </p:sp>
        </p:grpSp>
        <p:sp>
          <p:nvSpPr>
            <p:cNvPr id="47" name="Högerpil 33">
              <a:extLst>
                <a:ext uri="{FF2B5EF4-FFF2-40B4-BE49-F238E27FC236}">
                  <a16:creationId xmlns:a16="http://schemas.microsoft.com/office/drawing/2014/main" id="{11CBB65C-DF1B-415F-A52F-DFB714B57DD9}"/>
                </a:ext>
              </a:extLst>
            </p:cNvPr>
            <p:cNvSpPr/>
            <p:nvPr/>
          </p:nvSpPr>
          <p:spPr>
            <a:xfrm rot="10800000">
              <a:off x="8518423" y="4204683"/>
              <a:ext cx="684000" cy="251947"/>
            </a:xfrm>
            <a:prstGeom prst="rightArrow">
              <a:avLst/>
            </a:prstGeom>
            <a:solidFill>
              <a:srgbClr val="FB9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spTree>
    <p:extLst>
      <p:ext uri="{BB962C8B-B14F-4D97-AF65-F5344CB8AC3E}">
        <p14:creationId xmlns:p14="http://schemas.microsoft.com/office/powerpoint/2010/main" val="121665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ruta 126"/>
          <p:cNvSpPr txBox="1"/>
          <p:nvPr/>
        </p:nvSpPr>
        <p:spPr>
          <a:xfrm>
            <a:off x="623392" y="529938"/>
            <a:ext cx="482055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v-SE" sz="4000" b="0" i="0" u="none" strike="noStrike" kern="0" cap="none" spc="0" normalizeH="0" baseline="0" noProof="0" dirty="0">
                <a:ln>
                  <a:noFill/>
                </a:ln>
                <a:solidFill>
                  <a:schemeClr val="accent2"/>
                </a:solidFill>
                <a:effectLst/>
                <a:uLnTx/>
                <a:uFillTx/>
                <a:latin typeface="+mj-lt"/>
                <a:cs typeface="Arial"/>
                <a:sym typeface="Arial"/>
              </a:rPr>
              <a:t>Roller och områden</a:t>
            </a:r>
          </a:p>
        </p:txBody>
      </p:sp>
      <p:sp>
        <p:nvSpPr>
          <p:cNvPr id="2" name="textruta 1">
            <a:extLst>
              <a:ext uri="{FF2B5EF4-FFF2-40B4-BE49-F238E27FC236}">
                <a16:creationId xmlns:a16="http://schemas.microsoft.com/office/drawing/2014/main" id="{05A0F39A-A385-4025-B223-29A955807BD3}"/>
              </a:ext>
            </a:extLst>
          </p:cNvPr>
          <p:cNvSpPr txBox="1"/>
          <p:nvPr/>
        </p:nvSpPr>
        <p:spPr>
          <a:xfrm>
            <a:off x="2649954" y="1989000"/>
            <a:ext cx="6454289" cy="2323713"/>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sv-SE" sz="2000" dirty="0"/>
              <a:t>Involverade i stadsutvecklingsprocessen</a:t>
            </a:r>
          </a:p>
          <a:p>
            <a:pPr marL="342900" indent="-342900">
              <a:spcAft>
                <a:spcPts val="600"/>
              </a:spcAft>
              <a:buFont typeface="Arial" panose="020B0604020202020204" pitchFamily="34" charset="0"/>
              <a:buChar char="•"/>
            </a:pPr>
            <a:r>
              <a:rPr lang="sv-SE" sz="2000" dirty="0"/>
              <a:t>Förvaltningar och bolag</a:t>
            </a:r>
          </a:p>
          <a:p>
            <a:pPr marL="342900" indent="-342900">
              <a:spcAft>
                <a:spcPts val="600"/>
              </a:spcAft>
              <a:buFont typeface="Arial" panose="020B0604020202020204" pitchFamily="34" charset="0"/>
              <a:buChar char="•"/>
            </a:pPr>
            <a:r>
              <a:rPr lang="sv-SE" sz="2000" dirty="0"/>
              <a:t>Privata aktörer och civilsamhälle</a:t>
            </a:r>
          </a:p>
          <a:p>
            <a:pPr marL="342900" indent="-342900">
              <a:spcAft>
                <a:spcPts val="600"/>
              </a:spcAft>
              <a:buFont typeface="Arial" panose="020B0604020202020204" pitchFamily="34" charset="0"/>
              <a:buChar char="•"/>
            </a:pPr>
            <a:r>
              <a:rPr lang="sv-SE" sz="2000" dirty="0"/>
              <a:t>Roller i innovationsprocessen</a:t>
            </a:r>
          </a:p>
          <a:p>
            <a:pPr marL="342900" indent="-342900">
              <a:spcAft>
                <a:spcPts val="600"/>
              </a:spcAft>
              <a:buFont typeface="Arial" panose="020B0604020202020204" pitchFamily="34" charset="0"/>
              <a:buChar char="•"/>
            </a:pPr>
            <a:endParaRPr lang="sv-SE" sz="2000" dirty="0"/>
          </a:p>
          <a:p>
            <a:pPr>
              <a:spcAft>
                <a:spcPts val="600"/>
              </a:spcAft>
            </a:pPr>
            <a:endParaRPr lang="sv-SE" sz="2000" dirty="0"/>
          </a:p>
        </p:txBody>
      </p:sp>
      <p:pic>
        <p:nvPicPr>
          <p:cNvPr id="4" name="Bildobjekt 3">
            <a:extLst>
              <a:ext uri="{FF2B5EF4-FFF2-40B4-BE49-F238E27FC236}">
                <a16:creationId xmlns:a16="http://schemas.microsoft.com/office/drawing/2014/main" id="{FFDF1044-74B8-4D0D-891A-23D196F8553E}"/>
              </a:ext>
            </a:extLst>
          </p:cNvPr>
          <p:cNvPicPr>
            <a:picLocks noChangeAspect="1"/>
          </p:cNvPicPr>
          <p:nvPr/>
        </p:nvPicPr>
        <p:blipFill>
          <a:blip r:embed="rId3"/>
          <a:stretch>
            <a:fillRect/>
          </a:stretch>
        </p:blipFill>
        <p:spPr>
          <a:xfrm>
            <a:off x="1057808" y="2022300"/>
            <a:ext cx="1443785" cy="1440000"/>
          </a:xfrm>
          <a:prstGeom prst="rect">
            <a:avLst/>
          </a:prstGeom>
        </p:spPr>
      </p:pic>
    </p:spTree>
    <p:extLst>
      <p:ext uri="{BB962C8B-B14F-4D97-AF65-F5344CB8AC3E}">
        <p14:creationId xmlns:p14="http://schemas.microsoft.com/office/powerpoint/2010/main" val="395425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ruta 126"/>
          <p:cNvSpPr txBox="1"/>
          <p:nvPr/>
        </p:nvSpPr>
        <p:spPr>
          <a:xfrm>
            <a:off x="623392" y="529938"/>
            <a:ext cx="871745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v-SE" sz="4000" b="0" i="0" u="none" strike="noStrike" kern="0" cap="none" spc="0" normalizeH="0" baseline="0" noProof="0" dirty="0">
                <a:ln>
                  <a:noFill/>
                </a:ln>
                <a:solidFill>
                  <a:schemeClr val="accent2"/>
                </a:solidFill>
                <a:effectLst/>
                <a:uLnTx/>
                <a:uFillTx/>
                <a:latin typeface="+mj-lt"/>
                <a:cs typeface="Arial"/>
                <a:sym typeface="Arial"/>
              </a:rPr>
              <a:t>Test av workshop och användarmall</a:t>
            </a:r>
          </a:p>
        </p:txBody>
      </p:sp>
      <p:sp>
        <p:nvSpPr>
          <p:cNvPr id="2" name="textruta 1">
            <a:extLst>
              <a:ext uri="{FF2B5EF4-FFF2-40B4-BE49-F238E27FC236}">
                <a16:creationId xmlns:a16="http://schemas.microsoft.com/office/drawing/2014/main" id="{05A0F39A-A385-4025-B223-29A955807BD3}"/>
              </a:ext>
            </a:extLst>
          </p:cNvPr>
          <p:cNvSpPr txBox="1"/>
          <p:nvPr/>
        </p:nvSpPr>
        <p:spPr>
          <a:xfrm>
            <a:off x="2829104" y="1989000"/>
            <a:ext cx="6829903" cy="2169825"/>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sv-SE" sz="2000" dirty="0"/>
              <a:t>Svårt att avgränsa och fokusera på ett område</a:t>
            </a:r>
          </a:p>
          <a:p>
            <a:pPr marL="457200" indent="-457200">
              <a:spcAft>
                <a:spcPts val="600"/>
              </a:spcAft>
              <a:buFont typeface="Arial" panose="020B0604020202020204" pitchFamily="34" charset="0"/>
              <a:buChar char="•"/>
            </a:pPr>
            <a:r>
              <a:rPr lang="sv-SE" sz="2000" dirty="0"/>
              <a:t>Fastande i att diskutera det övergripande problemet snarare än en konkret användarresa</a:t>
            </a:r>
          </a:p>
          <a:p>
            <a:pPr marL="457200" indent="-457200">
              <a:spcAft>
                <a:spcPts val="600"/>
              </a:spcAft>
              <a:buFont typeface="Arial" panose="020B0604020202020204" pitchFamily="34" charset="0"/>
              <a:buChar char="•"/>
            </a:pPr>
            <a:r>
              <a:rPr lang="sv-SE" sz="2000" dirty="0"/>
              <a:t>Tydligare att utgå från samverkan och vilka som behöver samarbeta</a:t>
            </a:r>
          </a:p>
          <a:p>
            <a:pPr marL="457200" indent="-457200">
              <a:spcAft>
                <a:spcPts val="600"/>
              </a:spcAft>
              <a:buFont typeface="Arial" panose="020B0604020202020204" pitchFamily="34" charset="0"/>
              <a:buChar char="•"/>
            </a:pPr>
            <a:r>
              <a:rPr lang="sv-SE" sz="2000" dirty="0"/>
              <a:t>Introducera konceptet digitala tvillingar </a:t>
            </a:r>
          </a:p>
        </p:txBody>
      </p:sp>
      <p:pic>
        <p:nvPicPr>
          <p:cNvPr id="5" name="Bildobjekt 4">
            <a:extLst>
              <a:ext uri="{FF2B5EF4-FFF2-40B4-BE49-F238E27FC236}">
                <a16:creationId xmlns:a16="http://schemas.microsoft.com/office/drawing/2014/main" id="{F05E1A84-7077-4FBC-A6CF-AD79EB84168D}"/>
              </a:ext>
            </a:extLst>
          </p:cNvPr>
          <p:cNvPicPr>
            <a:picLocks noChangeAspect="1"/>
          </p:cNvPicPr>
          <p:nvPr/>
        </p:nvPicPr>
        <p:blipFill>
          <a:blip r:embed="rId3"/>
          <a:stretch>
            <a:fillRect/>
          </a:stretch>
        </p:blipFill>
        <p:spPr>
          <a:xfrm>
            <a:off x="1080198" y="2031040"/>
            <a:ext cx="1443777" cy="1440000"/>
          </a:xfrm>
          <a:prstGeom prst="rect">
            <a:avLst/>
          </a:prstGeom>
        </p:spPr>
      </p:pic>
    </p:spTree>
    <p:extLst>
      <p:ext uri="{BB962C8B-B14F-4D97-AF65-F5344CB8AC3E}">
        <p14:creationId xmlns:p14="http://schemas.microsoft.com/office/powerpoint/2010/main" val="3371926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ruta 126"/>
          <p:cNvSpPr txBox="1"/>
          <p:nvPr/>
        </p:nvSpPr>
        <p:spPr>
          <a:xfrm>
            <a:off x="623392" y="529938"/>
            <a:ext cx="6700873"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v-SE" sz="4000" b="0" i="0" u="none" strike="noStrike" kern="0" cap="none" spc="0" normalizeH="0" baseline="0" noProof="0" dirty="0">
                <a:ln>
                  <a:noFill/>
                </a:ln>
                <a:solidFill>
                  <a:schemeClr val="accent2"/>
                </a:solidFill>
                <a:effectLst/>
                <a:uLnTx/>
                <a:uFillTx/>
                <a:latin typeface="+mj-lt"/>
                <a:cs typeface="Arial"/>
                <a:sym typeface="Arial"/>
              </a:rPr>
              <a:t>Workshop 1 – idégenerering</a:t>
            </a:r>
          </a:p>
        </p:txBody>
      </p:sp>
      <p:sp>
        <p:nvSpPr>
          <p:cNvPr id="2" name="textruta 1">
            <a:extLst>
              <a:ext uri="{FF2B5EF4-FFF2-40B4-BE49-F238E27FC236}">
                <a16:creationId xmlns:a16="http://schemas.microsoft.com/office/drawing/2014/main" id="{05A0F39A-A385-4025-B223-29A955807BD3}"/>
              </a:ext>
            </a:extLst>
          </p:cNvPr>
          <p:cNvSpPr txBox="1"/>
          <p:nvPr/>
        </p:nvSpPr>
        <p:spPr>
          <a:xfrm>
            <a:off x="2826607" y="1962706"/>
            <a:ext cx="7045526" cy="4401205"/>
          </a:xfrm>
          <a:prstGeom prst="rect">
            <a:avLst/>
          </a:prstGeom>
          <a:noFill/>
        </p:spPr>
        <p:txBody>
          <a:bodyPr wrap="square" rtlCol="0">
            <a:spAutoFit/>
          </a:bodyPr>
          <a:lstStyle/>
          <a:p>
            <a:pPr marL="457200" indent="-457200">
              <a:buFont typeface="Arial" panose="020B0604020202020204" pitchFamily="34" charset="0"/>
              <a:buChar char="•"/>
            </a:pPr>
            <a:r>
              <a:rPr lang="sv-SE" sz="2000" dirty="0"/>
              <a:t>Ett 60-till deltagare bjöds in</a:t>
            </a:r>
          </a:p>
          <a:p>
            <a:pPr marL="457200" indent="-457200">
              <a:buFont typeface="Arial" panose="020B0604020202020204" pitchFamily="34" charset="0"/>
              <a:buChar char="•"/>
            </a:pPr>
            <a:r>
              <a:rPr lang="sv-SE" sz="2000" dirty="0"/>
              <a:t>Vi delade upp det i två tillfällen</a:t>
            </a:r>
            <a:br>
              <a:rPr lang="sv-SE" sz="2000" dirty="0"/>
            </a:br>
            <a:endParaRPr lang="sv-SE" sz="2000" dirty="0"/>
          </a:p>
          <a:p>
            <a:pPr marL="457200" lvl="1" indent="-457200">
              <a:buFont typeface="Arial" panose="020B0604020202020204" pitchFamily="34" charset="0"/>
              <a:buChar char="•"/>
            </a:pPr>
            <a:r>
              <a:rPr lang="sv-SE" sz="2000" dirty="0"/>
              <a:t>Introduktion till konceptet digitala tvillingar</a:t>
            </a:r>
          </a:p>
          <a:p>
            <a:pPr marL="457200" indent="-457200">
              <a:buFont typeface="Arial" panose="020B0604020202020204" pitchFamily="34" charset="0"/>
              <a:buChar char="•"/>
            </a:pPr>
            <a:r>
              <a:rPr lang="sv-SE" sz="2000" dirty="0"/>
              <a:t>Introduktion till metoden och arbetsmaterialet</a:t>
            </a:r>
          </a:p>
          <a:p>
            <a:pPr marL="457200" indent="-457200">
              <a:buFont typeface="Arial" panose="020B0604020202020204" pitchFamily="34" charset="0"/>
              <a:buChar char="•"/>
            </a:pPr>
            <a:endParaRPr lang="sv-SE" sz="2000" dirty="0"/>
          </a:p>
          <a:p>
            <a:r>
              <a:rPr lang="sv-SE" sz="2000" dirty="0"/>
              <a:t>De frågor som skulle besvaras:</a:t>
            </a:r>
          </a:p>
          <a:p>
            <a:pPr marL="457200" indent="-457200">
              <a:buFont typeface="Arial" panose="020B0604020202020204" pitchFamily="34" charset="0"/>
              <a:buChar char="•"/>
            </a:pPr>
            <a:r>
              <a:rPr lang="sv-SE" sz="2000" dirty="0"/>
              <a:t>Vilka behöver samarbeta?</a:t>
            </a:r>
          </a:p>
          <a:p>
            <a:pPr marL="457200" indent="-457200">
              <a:buFont typeface="Arial" panose="020B0604020202020204" pitchFamily="34" charset="0"/>
              <a:buChar char="•"/>
            </a:pPr>
            <a:r>
              <a:rPr lang="sv-SE" sz="2000" dirty="0"/>
              <a:t>Vad behöver de samarbeta kring?</a:t>
            </a:r>
          </a:p>
          <a:p>
            <a:pPr marL="457200" indent="-457200">
              <a:buFont typeface="Arial" panose="020B0604020202020204" pitchFamily="34" charset="0"/>
              <a:buChar char="•"/>
            </a:pPr>
            <a:r>
              <a:rPr lang="sv-SE" sz="2000" dirty="0"/>
              <a:t>Vad finns det för data som stödjer arbetet?</a:t>
            </a:r>
          </a:p>
          <a:p>
            <a:pPr marL="457200" indent="-457200">
              <a:buFont typeface="Arial" panose="020B0604020202020204" pitchFamily="34" charset="0"/>
              <a:buChar char="•"/>
            </a:pPr>
            <a:endParaRPr lang="sv-SE" sz="2000" dirty="0"/>
          </a:p>
          <a:p>
            <a:pPr marL="457200" indent="-457200">
              <a:buFont typeface="Arial" panose="020B0604020202020204" pitchFamily="34" charset="0"/>
              <a:buChar char="•"/>
            </a:pPr>
            <a:endParaRPr lang="sv-SE" sz="2000" dirty="0"/>
          </a:p>
          <a:p>
            <a:pPr marL="457200" indent="-457200">
              <a:buFont typeface="Arial" panose="020B0604020202020204" pitchFamily="34" charset="0"/>
              <a:buChar char="•"/>
            </a:pPr>
            <a:endParaRPr lang="sv-SE" sz="2000" dirty="0"/>
          </a:p>
          <a:p>
            <a:pPr marL="457200" indent="-457200">
              <a:buFont typeface="Arial" panose="020B0604020202020204" pitchFamily="34" charset="0"/>
              <a:buChar char="•"/>
            </a:pPr>
            <a:endParaRPr lang="sv-SE" sz="2000" dirty="0"/>
          </a:p>
        </p:txBody>
      </p:sp>
      <p:pic>
        <p:nvPicPr>
          <p:cNvPr id="6" name="Bildobjekt 5">
            <a:extLst>
              <a:ext uri="{FF2B5EF4-FFF2-40B4-BE49-F238E27FC236}">
                <a16:creationId xmlns:a16="http://schemas.microsoft.com/office/drawing/2014/main" id="{3A571E80-7F4C-408D-AD0A-616F7497458A}"/>
              </a:ext>
            </a:extLst>
          </p:cNvPr>
          <p:cNvPicPr>
            <a:picLocks noChangeAspect="1"/>
          </p:cNvPicPr>
          <p:nvPr/>
        </p:nvPicPr>
        <p:blipFill>
          <a:blip r:embed="rId3"/>
          <a:stretch>
            <a:fillRect/>
          </a:stretch>
        </p:blipFill>
        <p:spPr>
          <a:xfrm>
            <a:off x="1066758" y="1997070"/>
            <a:ext cx="1443785" cy="1440000"/>
          </a:xfrm>
          <a:prstGeom prst="rect">
            <a:avLst/>
          </a:prstGeom>
        </p:spPr>
      </p:pic>
    </p:spTree>
    <p:extLst>
      <p:ext uri="{BB962C8B-B14F-4D97-AF65-F5344CB8AC3E}">
        <p14:creationId xmlns:p14="http://schemas.microsoft.com/office/powerpoint/2010/main" val="1617556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ruta 126"/>
          <p:cNvSpPr txBox="1"/>
          <p:nvPr/>
        </p:nvSpPr>
        <p:spPr>
          <a:xfrm>
            <a:off x="623392" y="529938"/>
            <a:ext cx="232467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4000" dirty="0">
                <a:solidFill>
                  <a:schemeClr val="accent2"/>
                </a:solidFill>
                <a:latin typeface="+mj-lt"/>
              </a:rPr>
              <a:t>Intervjuer</a:t>
            </a:r>
            <a:endParaRPr kumimoji="0" lang="sv-SE" sz="4000" b="0" i="0" u="none" strike="noStrike" kern="0" cap="none" spc="0" normalizeH="0" baseline="0" noProof="0" dirty="0">
              <a:ln>
                <a:noFill/>
              </a:ln>
              <a:solidFill>
                <a:schemeClr val="accent2"/>
              </a:solidFill>
              <a:effectLst/>
              <a:uLnTx/>
              <a:uFillTx/>
              <a:latin typeface="+mj-lt"/>
              <a:cs typeface="Arial"/>
              <a:sym typeface="Arial"/>
            </a:endParaRPr>
          </a:p>
        </p:txBody>
      </p:sp>
      <p:sp>
        <p:nvSpPr>
          <p:cNvPr id="2" name="textruta 1">
            <a:extLst>
              <a:ext uri="{FF2B5EF4-FFF2-40B4-BE49-F238E27FC236}">
                <a16:creationId xmlns:a16="http://schemas.microsoft.com/office/drawing/2014/main" id="{05A0F39A-A385-4025-B223-29A955807BD3}"/>
              </a:ext>
            </a:extLst>
          </p:cNvPr>
          <p:cNvSpPr txBox="1"/>
          <p:nvPr/>
        </p:nvSpPr>
        <p:spPr>
          <a:xfrm>
            <a:off x="2818919" y="2007428"/>
            <a:ext cx="6871619" cy="4093428"/>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sv-SE" sz="2000" dirty="0"/>
              <a:t>Fördjupande och konkretisering</a:t>
            </a:r>
          </a:p>
          <a:p>
            <a:pPr marL="457200" indent="-457200">
              <a:spcAft>
                <a:spcPts val="600"/>
              </a:spcAft>
              <a:buFont typeface="Arial" panose="020B0604020202020204" pitchFamily="34" charset="0"/>
              <a:buChar char="•"/>
            </a:pPr>
            <a:r>
              <a:rPr lang="sv-SE" sz="2000" dirty="0"/>
              <a:t>Förberedda och hade arbetat vidare ”hemma” </a:t>
            </a:r>
          </a:p>
          <a:p>
            <a:pPr marL="457200" indent="-457200">
              <a:spcAft>
                <a:spcPts val="600"/>
              </a:spcAft>
              <a:buFont typeface="Arial" panose="020B0604020202020204" pitchFamily="34" charset="0"/>
              <a:buChar char="•"/>
            </a:pPr>
            <a:r>
              <a:rPr lang="sv-SE" sz="2000" dirty="0"/>
              <a:t>21 intervjuer i grupp med 58 personer</a:t>
            </a:r>
          </a:p>
          <a:p>
            <a:pPr marL="457200" indent="-457200">
              <a:spcAft>
                <a:spcPts val="600"/>
              </a:spcAft>
              <a:buFont typeface="Arial" panose="020B0604020202020204" pitchFamily="34" charset="0"/>
              <a:buChar char="•"/>
            </a:pPr>
            <a:r>
              <a:rPr lang="sv-SE" sz="2000" dirty="0"/>
              <a:t>Mervärde att höra vad andra kollegor gör, både i den egna organisationen och hos andra</a:t>
            </a:r>
          </a:p>
          <a:p>
            <a:pPr marL="457200" indent="-457200">
              <a:spcAft>
                <a:spcPts val="600"/>
              </a:spcAft>
              <a:buFont typeface="Arial" panose="020B0604020202020204" pitchFamily="34" charset="0"/>
              <a:buChar char="•"/>
            </a:pPr>
            <a:r>
              <a:rPr lang="sv-SE" sz="2000" dirty="0"/>
              <a:t>Inventering av vilka data som det finns behov av, vilka data som finns och hur de används</a:t>
            </a:r>
          </a:p>
          <a:p>
            <a:pPr>
              <a:spcAft>
                <a:spcPts val="600"/>
              </a:spcAft>
            </a:pPr>
            <a:endParaRPr lang="sv-SE" sz="2000" dirty="0"/>
          </a:p>
          <a:p>
            <a:pPr marL="457200" indent="-457200">
              <a:spcAft>
                <a:spcPts val="600"/>
              </a:spcAft>
              <a:buFont typeface="Arial" panose="020B0604020202020204" pitchFamily="34" charset="0"/>
              <a:buChar char="•"/>
            </a:pPr>
            <a:endParaRPr lang="sv-SE" sz="2000" dirty="0"/>
          </a:p>
          <a:p>
            <a:pPr marL="457200" indent="-457200">
              <a:spcAft>
                <a:spcPts val="600"/>
              </a:spcAft>
              <a:buFont typeface="Arial" panose="020B0604020202020204" pitchFamily="34" charset="0"/>
              <a:buChar char="•"/>
            </a:pPr>
            <a:endParaRPr lang="sv-SE" sz="2000" dirty="0"/>
          </a:p>
          <a:p>
            <a:pPr marL="457200" indent="-457200">
              <a:spcAft>
                <a:spcPts val="600"/>
              </a:spcAft>
              <a:buFont typeface="Arial" panose="020B0604020202020204" pitchFamily="34" charset="0"/>
              <a:buChar char="•"/>
            </a:pPr>
            <a:endParaRPr lang="sv-SE" sz="2000" dirty="0"/>
          </a:p>
        </p:txBody>
      </p:sp>
      <p:pic>
        <p:nvPicPr>
          <p:cNvPr id="5" name="Bildobjekt 4">
            <a:extLst>
              <a:ext uri="{FF2B5EF4-FFF2-40B4-BE49-F238E27FC236}">
                <a16:creationId xmlns:a16="http://schemas.microsoft.com/office/drawing/2014/main" id="{8F8EA465-DBFF-4999-8BAA-DCF5DDE52D02}"/>
              </a:ext>
            </a:extLst>
          </p:cNvPr>
          <p:cNvPicPr>
            <a:picLocks noChangeAspect="1"/>
          </p:cNvPicPr>
          <p:nvPr/>
        </p:nvPicPr>
        <p:blipFill>
          <a:blip r:embed="rId3"/>
          <a:stretch>
            <a:fillRect/>
          </a:stretch>
        </p:blipFill>
        <p:spPr>
          <a:xfrm>
            <a:off x="1063836" y="2007428"/>
            <a:ext cx="1443785" cy="1440000"/>
          </a:xfrm>
          <a:prstGeom prst="rect">
            <a:avLst/>
          </a:prstGeom>
        </p:spPr>
      </p:pic>
    </p:spTree>
    <p:extLst>
      <p:ext uri="{BB962C8B-B14F-4D97-AF65-F5344CB8AC3E}">
        <p14:creationId xmlns:p14="http://schemas.microsoft.com/office/powerpoint/2010/main" val="2003577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ruta 126"/>
          <p:cNvSpPr txBox="1"/>
          <p:nvPr/>
        </p:nvSpPr>
        <p:spPr>
          <a:xfrm>
            <a:off x="623392" y="529938"/>
            <a:ext cx="269496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4400" dirty="0">
                <a:solidFill>
                  <a:schemeClr val="accent2"/>
                </a:solidFill>
                <a:latin typeface="+mj-lt"/>
              </a:rPr>
              <a:t>Analysera</a:t>
            </a:r>
            <a:endParaRPr kumimoji="0" lang="sv-SE" sz="4400" b="0" i="0" u="none" strike="noStrike" kern="0" cap="none" spc="0" normalizeH="0" baseline="0" noProof="0" dirty="0">
              <a:ln>
                <a:noFill/>
              </a:ln>
              <a:solidFill>
                <a:schemeClr val="accent2"/>
              </a:solidFill>
              <a:effectLst/>
              <a:uLnTx/>
              <a:uFillTx/>
              <a:latin typeface="+mj-lt"/>
              <a:cs typeface="Arial"/>
              <a:sym typeface="Arial"/>
            </a:endParaRPr>
          </a:p>
        </p:txBody>
      </p:sp>
      <p:sp>
        <p:nvSpPr>
          <p:cNvPr id="2" name="textruta 1">
            <a:extLst>
              <a:ext uri="{FF2B5EF4-FFF2-40B4-BE49-F238E27FC236}">
                <a16:creationId xmlns:a16="http://schemas.microsoft.com/office/drawing/2014/main" id="{05A0F39A-A385-4025-B223-29A955807BD3}"/>
              </a:ext>
            </a:extLst>
          </p:cNvPr>
          <p:cNvSpPr txBox="1"/>
          <p:nvPr/>
        </p:nvSpPr>
        <p:spPr>
          <a:xfrm>
            <a:off x="2735356" y="1988999"/>
            <a:ext cx="7018244" cy="3785652"/>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sv-SE" sz="2000" dirty="0"/>
              <a:t>37 användarfall från workshop och intervjuer</a:t>
            </a:r>
          </a:p>
          <a:p>
            <a:pPr marL="457200" indent="-457200">
              <a:spcAft>
                <a:spcPts val="600"/>
              </a:spcAft>
              <a:buFont typeface="Arial" panose="020B0604020202020204" pitchFamily="34" charset="0"/>
              <a:buChar char="•"/>
            </a:pPr>
            <a:r>
              <a:rPr lang="sv-SE" sz="2000" dirty="0"/>
              <a:t>7 områden</a:t>
            </a:r>
          </a:p>
          <a:p>
            <a:pPr marL="457200" indent="-457200">
              <a:spcAft>
                <a:spcPts val="600"/>
              </a:spcAft>
              <a:buFont typeface="Arial" panose="020B0604020202020204" pitchFamily="34" charset="0"/>
              <a:buChar char="•"/>
            </a:pPr>
            <a:r>
              <a:rPr lang="sv-SE" sz="2000" dirty="0"/>
              <a:t>Att alla har tillgång till uppdaterade data genom hela processen</a:t>
            </a:r>
          </a:p>
          <a:p>
            <a:pPr marL="457200" indent="-457200">
              <a:spcAft>
                <a:spcPts val="600"/>
              </a:spcAft>
              <a:buFont typeface="Arial" panose="020B0604020202020204" pitchFamily="34" charset="0"/>
              <a:buChar char="•"/>
            </a:pPr>
            <a:r>
              <a:rPr lang="sv-SE" sz="2000" dirty="0"/>
              <a:t>Det finns behov av gemensamma lägesbilder </a:t>
            </a:r>
          </a:p>
          <a:p>
            <a:pPr marL="457200" indent="-457200">
              <a:spcAft>
                <a:spcPts val="600"/>
              </a:spcAft>
              <a:buFont typeface="Arial" panose="020B0604020202020204" pitchFamily="34" charset="0"/>
              <a:buChar char="•"/>
            </a:pPr>
            <a:r>
              <a:rPr lang="sv-SE" sz="2000" dirty="0"/>
              <a:t>Den digitala tvillingen blir det gemensamma minnet</a:t>
            </a:r>
          </a:p>
          <a:p>
            <a:pPr marL="457200" indent="-457200">
              <a:spcAft>
                <a:spcPts val="600"/>
              </a:spcAft>
              <a:buFont typeface="Arial" panose="020B0604020202020204" pitchFamily="34" charset="0"/>
              <a:buChar char="•"/>
            </a:pPr>
            <a:endParaRPr lang="sv-SE" sz="2000" dirty="0"/>
          </a:p>
          <a:p>
            <a:pPr marL="457200" indent="-457200">
              <a:spcAft>
                <a:spcPts val="600"/>
              </a:spcAft>
              <a:buFont typeface="Arial" panose="020B0604020202020204" pitchFamily="34" charset="0"/>
              <a:buChar char="•"/>
            </a:pPr>
            <a:endParaRPr lang="sv-SE" sz="2000" dirty="0"/>
          </a:p>
          <a:p>
            <a:pPr marL="457200" indent="-457200">
              <a:spcAft>
                <a:spcPts val="600"/>
              </a:spcAft>
              <a:buFont typeface="Arial" panose="020B0604020202020204" pitchFamily="34" charset="0"/>
              <a:buChar char="•"/>
            </a:pPr>
            <a:endParaRPr lang="sv-SE" sz="2000" dirty="0"/>
          </a:p>
          <a:p>
            <a:pPr marL="457200" indent="-457200">
              <a:spcAft>
                <a:spcPts val="600"/>
              </a:spcAft>
              <a:buFont typeface="Arial" panose="020B0604020202020204" pitchFamily="34" charset="0"/>
              <a:buChar char="•"/>
            </a:pPr>
            <a:endParaRPr lang="sv-SE" sz="2000" dirty="0"/>
          </a:p>
        </p:txBody>
      </p:sp>
      <p:pic>
        <p:nvPicPr>
          <p:cNvPr id="5" name="Bildobjekt 4">
            <a:extLst>
              <a:ext uri="{FF2B5EF4-FFF2-40B4-BE49-F238E27FC236}">
                <a16:creationId xmlns:a16="http://schemas.microsoft.com/office/drawing/2014/main" id="{472F40B1-2F1B-4CA5-A46B-5ACC7B014862}"/>
              </a:ext>
            </a:extLst>
          </p:cNvPr>
          <p:cNvPicPr>
            <a:picLocks noChangeAspect="1"/>
          </p:cNvPicPr>
          <p:nvPr/>
        </p:nvPicPr>
        <p:blipFill>
          <a:blip r:embed="rId3"/>
          <a:stretch>
            <a:fillRect/>
          </a:stretch>
        </p:blipFill>
        <p:spPr>
          <a:xfrm>
            <a:off x="1067697" y="1989000"/>
            <a:ext cx="1440000" cy="1440000"/>
          </a:xfrm>
          <a:prstGeom prst="rect">
            <a:avLst/>
          </a:prstGeom>
        </p:spPr>
      </p:pic>
    </p:spTree>
    <p:extLst>
      <p:ext uri="{BB962C8B-B14F-4D97-AF65-F5344CB8AC3E}">
        <p14:creationId xmlns:p14="http://schemas.microsoft.com/office/powerpoint/2010/main" val="2657509223"/>
      </p:ext>
    </p:extLst>
  </p:cSld>
  <p:clrMapOvr>
    <a:masterClrMapping/>
  </p:clrMapOvr>
</p:sld>
</file>

<file path=ppt/theme/theme1.xml><?xml version="1.0" encoding="utf-8"?>
<a:theme xmlns:a="http://schemas.openxmlformats.org/drawingml/2006/main" name="Office-tema">
  <a:themeElements>
    <a:clrScheme name="SBE">
      <a:dk1>
        <a:sysClr val="windowText" lastClr="000000"/>
      </a:dk1>
      <a:lt1>
        <a:sysClr val="window" lastClr="FFFFFF"/>
      </a:lt1>
      <a:dk2>
        <a:srgbClr val="44546A"/>
      </a:dk2>
      <a:lt2>
        <a:srgbClr val="E7E6E6"/>
      </a:lt2>
      <a:accent1>
        <a:srgbClr val="F2933F"/>
      </a:accent1>
      <a:accent2>
        <a:srgbClr val="602365"/>
      </a:accent2>
      <a:accent3>
        <a:srgbClr val="81589F"/>
      </a:accent3>
      <a:accent4>
        <a:srgbClr val="E6E6E6"/>
      </a:accent4>
      <a:accent5>
        <a:srgbClr val="F7DADF"/>
      </a:accent5>
      <a:accent6>
        <a:srgbClr val="73C3D5"/>
      </a:accent6>
      <a:hlink>
        <a:srgbClr val="0563C1"/>
      </a:hlink>
      <a:folHlink>
        <a:srgbClr val="954F72"/>
      </a:folHlink>
    </a:clrScheme>
    <a:fontScheme name="SB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452455"/>
        </a:solid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452455"/>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Mörklila">
      <a:srgbClr val="452455"/>
    </a:custClr>
    <a:custClr name="Rosa">
      <a:srgbClr val="F7DADF"/>
    </a:custClr>
  </a:custClrLst>
  <a:extLst>
    <a:ext uri="{05A4C25C-085E-4340-85A3-A5531E510DB2}">
      <thm15:themeFamily xmlns:thm15="http://schemas.microsoft.com/office/thememl/2012/main" name="Presentation2" id="{F9BE3CC7-EA68-412E-A697-959B2BDF5DD2}" vid="{A3EED4D4-4A98-4A46-9178-00173432608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9424BB4-42E0-44ED-A5E4-26B51DF69549}">
  <we:reference id="wa104381448" version="1.0.3.0" store="sv-SE" storeType="OMEX"/>
  <we:alternateReferences>
    <we:reference id="WA104381448" version="1.0.3.0" store="WA104381448"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smart-built-environment-period-2 (4)</Template>
  <TotalTime>5411</TotalTime>
  <Words>1211</Words>
  <Application>Microsoft Office PowerPoint</Application>
  <PresentationFormat>Bredbild</PresentationFormat>
  <Paragraphs>202</Paragraphs>
  <Slides>14</Slides>
  <Notes>14</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14</vt:i4>
      </vt:variant>
    </vt:vector>
  </HeadingPairs>
  <TitlesOfParts>
    <vt:vector size="17" baseType="lpstr">
      <vt:lpstr>Arial</vt:lpstr>
      <vt:lpstr>Calibri</vt:lpstr>
      <vt:lpstr>Office-tema</vt:lpstr>
      <vt:lpstr>Digital Vision Kista </vt:lpstr>
      <vt:lpstr>Talare</vt:lpstr>
      <vt:lpstr>Dagens resa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Uwe Stephan</dc:creator>
  <cp:lastModifiedBy>Uwe Stephan</cp:lastModifiedBy>
  <cp:revision>280</cp:revision>
  <dcterms:created xsi:type="dcterms:W3CDTF">2025-09-08T10:57:03Z</dcterms:created>
  <dcterms:modified xsi:type="dcterms:W3CDTF">2025-09-17T16:31:01Z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80afd86-dcf7-4483-b9eb-5af1dcd104e1_Enabled">
    <vt:lpwstr>true</vt:lpwstr>
  </property>
  <property fmtid="{D5CDD505-2E9C-101B-9397-08002B2CF9AE}" pid="3" name="MSIP_Label_680afd86-dcf7-4483-b9eb-5af1dcd104e1_SetDate">
    <vt:lpwstr>2025-09-15T09:36:15Z</vt:lpwstr>
  </property>
  <property fmtid="{D5CDD505-2E9C-101B-9397-08002B2CF9AE}" pid="4" name="MSIP_Label_680afd86-dcf7-4483-b9eb-5af1dcd104e1_Method">
    <vt:lpwstr>Standard</vt:lpwstr>
  </property>
  <property fmtid="{D5CDD505-2E9C-101B-9397-08002B2CF9AE}" pid="5" name="MSIP_Label_680afd86-dcf7-4483-b9eb-5af1dcd104e1_Name">
    <vt:lpwstr>K2 Intern</vt:lpwstr>
  </property>
  <property fmtid="{D5CDD505-2E9C-101B-9397-08002B2CF9AE}" pid="6" name="MSIP_Label_680afd86-dcf7-4483-b9eb-5af1dcd104e1_SiteId">
    <vt:lpwstr>5a9809cf-0bcb-413a-838a-09ecc40cc9e8</vt:lpwstr>
  </property>
  <property fmtid="{D5CDD505-2E9C-101B-9397-08002B2CF9AE}" pid="7" name="MSIP_Label_680afd86-dcf7-4483-b9eb-5af1dcd104e1_ActionId">
    <vt:lpwstr>345056d5-1080-4295-ae2e-cdd394c3241c</vt:lpwstr>
  </property>
  <property fmtid="{D5CDD505-2E9C-101B-9397-08002B2CF9AE}" pid="8" name="MSIP_Label_680afd86-dcf7-4483-b9eb-5af1dcd104e1_ContentBits">
    <vt:lpwstr>0</vt:lpwstr>
  </property>
  <property fmtid="{D5CDD505-2E9C-101B-9397-08002B2CF9AE}" pid="9" name="MSIP_Label_680afd86-dcf7-4483-b9eb-5af1dcd104e1_Tag">
    <vt:lpwstr>50, 3, 0, 1</vt:lpwstr>
  </property>
</Properties>
</file>